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7" r:id="rId1"/>
  </p:sldMasterIdLst>
  <p:notesMasterIdLst>
    <p:notesMasterId r:id="rId16"/>
  </p:notesMasterIdLst>
  <p:sldIdLst>
    <p:sldId id="256" r:id="rId2"/>
    <p:sldId id="257" r:id="rId3"/>
    <p:sldId id="272" r:id="rId4"/>
    <p:sldId id="267" r:id="rId5"/>
    <p:sldId id="273" r:id="rId6"/>
    <p:sldId id="258" r:id="rId7"/>
    <p:sldId id="268" r:id="rId8"/>
    <p:sldId id="269" r:id="rId9"/>
    <p:sldId id="270" r:id="rId10"/>
    <p:sldId id="271" r:id="rId11"/>
    <p:sldId id="263" r:id="rId12"/>
    <p:sldId id="264" r:id="rId13"/>
    <p:sldId id="265" r:id="rId14"/>
    <p:sldId id="266"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5332" autoAdjust="0"/>
  </p:normalViewPr>
  <p:slideViewPr>
    <p:cSldViewPr snapToGrid="0">
      <p:cViewPr varScale="1">
        <p:scale>
          <a:sx n="114" d="100"/>
          <a:sy n="114" d="100"/>
        </p:scale>
        <p:origin x="9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4DEDE7-E1E9-4EF5-AAAD-4944F459C484}" type="datetimeFigureOut">
              <a:rPr lang="en-US" smtClean="0"/>
              <a:t>1/31/2023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30AD62-070B-43C8-A7DF-B0400C1F1374}" type="slidenum">
              <a:rPr lang="en-US" smtClean="0"/>
              <a:t>‹#›</a:t>
            </a:fld>
            <a:endParaRPr lang="en-US"/>
          </a:p>
        </p:txBody>
      </p:sp>
    </p:spTree>
    <p:extLst>
      <p:ext uri="{BB962C8B-B14F-4D97-AF65-F5344CB8AC3E}">
        <p14:creationId xmlns:p14="http://schemas.microsoft.com/office/powerpoint/2010/main" val="138801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Capital:</a:t>
            </a:r>
            <a:r>
              <a:rPr lang="en-US" baseline="0" dirty="0"/>
              <a:t> </a:t>
            </a:r>
            <a:r>
              <a:rPr lang="en-US" dirty="0"/>
              <a:t>investments in human capital include such factors as educational level, on-the-job skills training, health care, migration, and consideration of issues regarding regional prices and income. Taking into account varying cultures and political regimes, the research indicates that economic earnings tend to be positively correlated to education and skill level.</a:t>
            </a:r>
          </a:p>
          <a:p>
            <a:r>
              <a:rPr lang="en-US" dirty="0"/>
              <a:t>Managerial Rents Model: </a:t>
            </a:r>
            <a:r>
              <a:rPr lang="en-US" dirty="0">
                <a:effectLst/>
              </a:rPr>
              <a:t>Managerial resources, defined as the skills and abilities of managers, are important contributors to the entire bundle of firm resources that enable some firms to generate rents. Three main types of managerial human capital that underlie</a:t>
            </a:r>
            <a:r>
              <a:rPr lang="en-US" baseline="0" dirty="0">
                <a:effectLst/>
              </a:rPr>
              <a:t> firm capabilities.</a:t>
            </a:r>
            <a:endParaRPr lang="en-US" dirty="0"/>
          </a:p>
        </p:txBody>
      </p:sp>
      <p:sp>
        <p:nvSpPr>
          <p:cNvPr id="4" name="Slide Number Placeholder 3"/>
          <p:cNvSpPr>
            <a:spLocks noGrp="1"/>
          </p:cNvSpPr>
          <p:nvPr>
            <p:ph type="sldNum" sz="quarter" idx="10"/>
          </p:nvPr>
        </p:nvSpPr>
        <p:spPr/>
        <p:txBody>
          <a:bodyPr/>
          <a:lstStyle/>
          <a:p>
            <a:fld id="{1630AD62-070B-43C8-A7DF-B0400C1F1374}" type="slidenum">
              <a:rPr lang="en-US" smtClean="0"/>
              <a:t>4</a:t>
            </a:fld>
            <a:endParaRPr lang="en-US"/>
          </a:p>
        </p:txBody>
      </p:sp>
    </p:spTree>
    <p:extLst>
      <p:ext uri="{BB962C8B-B14F-4D97-AF65-F5344CB8AC3E}">
        <p14:creationId xmlns:p14="http://schemas.microsoft.com/office/powerpoint/2010/main" val="181535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0AD62-070B-43C8-A7DF-B0400C1F1374}" type="slidenum">
              <a:rPr lang="en-US" smtClean="0"/>
              <a:t>14</a:t>
            </a:fld>
            <a:endParaRPr lang="en-US"/>
          </a:p>
        </p:txBody>
      </p:sp>
    </p:spTree>
    <p:extLst>
      <p:ext uri="{BB962C8B-B14F-4D97-AF65-F5344CB8AC3E}">
        <p14:creationId xmlns:p14="http://schemas.microsoft.com/office/powerpoint/2010/main" val="80997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A3425B-0534-4374-AD3D-BCCC394F63C3}" type="datetime1">
              <a:rPr lang="en-US" smtClean="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888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05139-E3D8-47FE-8C30-29CEB7819EE5}" type="datetime1">
              <a:rPr lang="en-US" smtClean="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275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024065-3E9C-4EA3-BD08-20BFCB8F2A69}" type="datetime1">
              <a:rPr lang="en-US" smtClean="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031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C7DB3-9540-49E2-99EB-16FEDFAAFE2E}" type="datetime1">
              <a:rPr lang="en-US" smtClean="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854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71DD8-A4AF-4E48-B38D-9AA09FD3F7A7}" type="datetime1">
              <a:rPr lang="en-US" smtClean="0"/>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46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D2C3D8-FB12-444F-9E25-9B2D4FCA71A3}" type="datetime1">
              <a:rPr lang="en-US" smtClean="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16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73175F-8701-49E4-B926-692EFEF83B39}" type="datetime1">
              <a:rPr lang="en-US" smtClean="0"/>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980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97D61F-1CBA-4DAB-B0D6-8B696A93DE50}" type="datetime1">
              <a:rPr lang="en-US" smtClean="0"/>
              <a:t>1/31/2023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679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D9BB3-D1E6-40A8-B9E9-516FE182181F}" type="datetime1">
              <a:rPr lang="en-US" smtClean="0"/>
              <a:t>1/31/2023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664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8EA2D8-D717-4BAD-90EB-D892E42E3EC2}" type="datetime1">
              <a:rPr lang="en-US" smtClean="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116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2BF08-0A49-4C76-8C8B-6C9D4810365D}" type="datetime1">
              <a:rPr lang="en-US" smtClean="0"/>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618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ACB26-9C4F-464E-9F1C-80512CF6D109}" type="datetime1">
              <a:rPr lang="en-US" smtClean="0"/>
              <a:t>1/31/2023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150987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545" y="1740814"/>
            <a:ext cx="10710407" cy="1470025"/>
          </a:xfrm>
        </p:spPr>
        <p:txBody>
          <a:bodyPr>
            <a:normAutofit fontScale="90000"/>
          </a:bodyPr>
          <a:lstStyle/>
          <a:p>
            <a:r>
              <a:rPr lang="en-US" dirty="0"/>
              <a:t>Firm-specific, industry-specific, and occupational human capital and the sourcing of knowledge work</a:t>
            </a:r>
          </a:p>
        </p:txBody>
      </p:sp>
      <p:sp>
        <p:nvSpPr>
          <p:cNvPr id="3" name="Subtitle 2"/>
          <p:cNvSpPr>
            <a:spLocks noGrp="1"/>
          </p:cNvSpPr>
          <p:nvPr>
            <p:ph type="subTitle" idx="1"/>
          </p:nvPr>
        </p:nvSpPr>
        <p:spPr/>
        <p:txBody>
          <a:bodyPr>
            <a:normAutofit fontScale="70000" lnSpcReduction="20000"/>
          </a:bodyPr>
          <a:lstStyle/>
          <a:p>
            <a:r>
              <a:rPr lang="en-US" sz="3400" dirty="0"/>
              <a:t>Kyle J. Mayer, Deepak Somaya, &amp; Ian O. Williamson</a:t>
            </a:r>
          </a:p>
          <a:p>
            <a:r>
              <a:rPr lang="en-US" i="1" dirty="0"/>
              <a:t>Organization science. </a:t>
            </a:r>
            <a:r>
              <a:rPr lang="en-US" sz="2900" dirty="0"/>
              <a:t>Sep/Oct 2012, Vol. 23(5), p1311-1329</a:t>
            </a:r>
          </a:p>
          <a:p>
            <a:endParaRPr lang="en-US" sz="2900" i="1" dirty="0"/>
          </a:p>
          <a:p>
            <a:r>
              <a:rPr lang="en-US" dirty="0"/>
              <a:t>Re-revised by Bryn Choi, Spring 2023</a:t>
            </a:r>
          </a:p>
          <a:p>
            <a:r>
              <a:rPr lang="en-US" dirty="0"/>
              <a:t>(</a:t>
            </a:r>
            <a:r>
              <a:rPr lang="en-US" sz="2400" dirty="0"/>
              <a:t>original by Julie </a:t>
            </a:r>
            <a:r>
              <a:rPr lang="en-US" sz="2400" dirty="0" err="1"/>
              <a:t>Ao</a:t>
            </a:r>
            <a:r>
              <a:rPr lang="en-US" sz="2400" dirty="0"/>
              <a:t> and revised by Tom </a:t>
            </a:r>
            <a:r>
              <a:rPr lang="en-US" sz="2400" dirty="0" err="1"/>
              <a:t>DeBerge</a:t>
            </a:r>
            <a:r>
              <a:rPr lang="en-US" sz="2400" dirty="0"/>
              <a:t> and Deepika Chhillar</a:t>
            </a:r>
            <a:r>
              <a:rPr lang="en-US" dirty="0"/>
              <a:t>)</a:t>
            </a:r>
          </a:p>
        </p:txBody>
      </p:sp>
      <p:pic>
        <p:nvPicPr>
          <p:cNvPr id="4" name="Picture 2" descr="zf6frpppj6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14" y="5715794"/>
            <a:ext cx="815181" cy="114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epak_resiz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095" y="5715000"/>
            <a:ext cx="795337" cy="114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an Williams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5263" y="5715000"/>
            <a:ext cx="941387"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1682" y="5715000"/>
            <a:ext cx="91616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C:\Documents and Settings\josephm\Desktop\somay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992" y="5715000"/>
            <a:ext cx="89612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Documents and Settings\josephm\Desktop\SomayaDeepa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9005" y="5715794"/>
            <a:ext cx="1148242" cy="1148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Documents and Settings\josephm\Desktop\Somaya_resiz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8439" y="5715000"/>
            <a:ext cx="786542" cy="11490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96561" y="5715000"/>
            <a:ext cx="811677" cy="114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10"/>
          <a:stretch>
            <a:fillRect/>
          </a:stretch>
        </p:blipFill>
        <p:spPr>
          <a:xfrm>
            <a:off x="10908238" y="5715000"/>
            <a:ext cx="970168" cy="1149036"/>
          </a:xfrm>
          <a:prstGeom prst="rect">
            <a:avLst/>
          </a:prstGeom>
        </p:spPr>
      </p:pic>
    </p:spTree>
    <p:extLst>
      <p:ext uri="{BB962C8B-B14F-4D97-AF65-F5344CB8AC3E}">
        <p14:creationId xmlns:p14="http://schemas.microsoft.com/office/powerpoint/2010/main" val="422882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328"/>
            <a:ext cx="12192000" cy="877773"/>
          </a:xfrm>
        </p:spPr>
        <p:txBody>
          <a:bodyPr>
            <a:normAutofit/>
          </a:bodyPr>
          <a:lstStyle/>
          <a:p>
            <a:r>
              <a:rPr lang="en-US" sz="3200" b="1" dirty="0"/>
              <a:t>Hypothesis 5</a:t>
            </a:r>
            <a:r>
              <a:rPr lang="en-US" sz="4000" dirty="0"/>
              <a:t> (Contingency)</a:t>
            </a:r>
          </a:p>
        </p:txBody>
      </p:sp>
      <p:sp>
        <p:nvSpPr>
          <p:cNvPr id="3" name="Content Placeholder 2"/>
          <p:cNvSpPr>
            <a:spLocks noGrp="1"/>
          </p:cNvSpPr>
          <p:nvPr>
            <p:ph idx="1"/>
          </p:nvPr>
        </p:nvSpPr>
        <p:spPr>
          <a:xfrm>
            <a:off x="374754" y="1496290"/>
            <a:ext cx="11654853" cy="5361709"/>
          </a:xfrm>
        </p:spPr>
        <p:txBody>
          <a:bodyPr>
            <a:normAutofit/>
          </a:bodyPr>
          <a:lstStyle/>
          <a:p>
            <a:pPr marL="0" lvl="0" indent="0" defTabSz="457200" fontAlgn="base">
              <a:spcBef>
                <a:spcPct val="0"/>
              </a:spcBef>
              <a:spcAft>
                <a:spcPct val="0"/>
              </a:spcAft>
              <a:buNone/>
            </a:pPr>
            <a:r>
              <a:rPr lang="en-US" altLang="en-US" sz="2600" dirty="0">
                <a:solidFill>
                  <a:prstClr val="black"/>
                </a:solidFill>
                <a:latin typeface="Calibri" pitchFamily="34" charset="0"/>
                <a:ea typeface="ＭＳ Ｐゴシック" pitchFamily="34" charset="-128"/>
              </a:rPr>
              <a:t>H5:  The larger the firm’s internal staff (in the focal occupational area), the weaker the (positive) effect of a project being in a highly contested area on the probability of outsourcing (i.e., the size of the firm’s internal staff negatively moderates the effect of being in a highly contested area on outsourcing).</a:t>
            </a:r>
          </a:p>
          <a:p>
            <a:pPr marL="0" indent="0">
              <a:buNone/>
            </a:pPr>
            <a:endParaRPr lang="en-US" sz="2600" dirty="0">
              <a:solidFill>
                <a:schemeClr val="accent3">
                  <a:lumMod val="50000"/>
                </a:schemeClr>
              </a:solidFill>
              <a:effectLst/>
            </a:endParaRPr>
          </a:p>
          <a:p>
            <a:pPr marL="0" indent="0">
              <a:buNone/>
            </a:pPr>
            <a:r>
              <a:rPr lang="en-US" sz="2600" b="1" dirty="0">
                <a:solidFill>
                  <a:schemeClr val="accent3">
                    <a:lumMod val="50000"/>
                  </a:schemeClr>
                </a:solidFill>
                <a:effectLst/>
              </a:rPr>
              <a:t>Larger internal staff     lower outsourcing</a:t>
            </a:r>
          </a:p>
          <a:p>
            <a:pPr marL="0" indent="0">
              <a:buNone/>
            </a:pPr>
            <a:endParaRPr lang="en-US" sz="2600" b="1" dirty="0">
              <a:solidFill>
                <a:schemeClr val="accent3">
                  <a:lumMod val="50000"/>
                </a:schemeClr>
              </a:solidFill>
              <a:effectLst/>
            </a:endParaRPr>
          </a:p>
          <a:p>
            <a:pPr marL="0" indent="0">
              <a:buNone/>
            </a:pPr>
            <a:r>
              <a:rPr lang="en-US" sz="2600" b="1" dirty="0">
                <a:solidFill>
                  <a:schemeClr val="accent3">
                    <a:lumMod val="50000"/>
                  </a:schemeClr>
                </a:solidFill>
                <a:effectLst/>
              </a:rPr>
              <a:t>Organize more efficiently as a hierarchy     better incentive structure</a:t>
            </a:r>
          </a:p>
          <a:p>
            <a:pPr marL="457200" lvl="1" indent="0">
              <a:buNone/>
            </a:pPr>
            <a:r>
              <a:rPr lang="en-US" sz="1600" dirty="0">
                <a:effectLst/>
              </a:rPr>
              <a:t>(</a:t>
            </a:r>
            <a:r>
              <a:rPr lang="en-US" sz="1600" dirty="0" err="1">
                <a:effectLst/>
              </a:rPr>
              <a:t>Garicano</a:t>
            </a:r>
            <a:r>
              <a:rPr lang="en-US" sz="1600" dirty="0">
                <a:effectLst/>
              </a:rPr>
              <a:t> 2000, </a:t>
            </a:r>
            <a:r>
              <a:rPr lang="en-US" sz="1600" dirty="0" err="1">
                <a:effectLst/>
              </a:rPr>
              <a:t>Garicano</a:t>
            </a:r>
            <a:r>
              <a:rPr lang="en-US" sz="1600" dirty="0">
                <a:effectLst/>
              </a:rPr>
              <a:t> </a:t>
            </a:r>
            <a:r>
              <a:rPr lang="en-US" sz="1600" dirty="0"/>
              <a:t>&amp;</a:t>
            </a:r>
            <a:r>
              <a:rPr lang="en-US" sz="1600" dirty="0">
                <a:effectLst/>
              </a:rPr>
              <a:t> Rossi-</a:t>
            </a:r>
            <a:r>
              <a:rPr lang="en-US" sz="1600" dirty="0" err="1">
                <a:effectLst/>
              </a:rPr>
              <a:t>Hansberg</a:t>
            </a:r>
            <a:r>
              <a:rPr lang="en-US" sz="1600" dirty="0">
                <a:effectLst/>
              </a:rPr>
              <a:t> 2006)</a:t>
            </a:r>
          </a:p>
          <a:p>
            <a:pPr marL="0" indent="0">
              <a:lnSpc>
                <a:spcPct val="100000"/>
              </a:lnSpc>
              <a:buNone/>
            </a:pPr>
            <a:endParaRPr lang="en-US" sz="2600" dirty="0">
              <a:solidFill>
                <a:schemeClr val="accent3">
                  <a:lumMod val="50000"/>
                </a:schemeClr>
              </a:solidFill>
              <a:effectLst/>
            </a:endParaRPr>
          </a:p>
          <a:p>
            <a:pPr marL="0" indent="0">
              <a:lnSpc>
                <a:spcPct val="100000"/>
              </a:lnSpc>
              <a:buNone/>
            </a:pPr>
            <a:r>
              <a:rPr lang="en-US" sz="2600" b="1" dirty="0">
                <a:solidFill>
                  <a:schemeClr val="accent3">
                    <a:lumMod val="50000"/>
                  </a:schemeClr>
                </a:solidFill>
                <a:effectLst/>
              </a:rPr>
              <a:t>Occupational HC within the firm increases the absorptive capacity for knowledge</a:t>
            </a:r>
          </a:p>
          <a:p>
            <a:pPr marL="457200" lvl="1" indent="0">
              <a:buNone/>
            </a:pPr>
            <a:r>
              <a:rPr lang="en-US" sz="1200" dirty="0">
                <a:effectLst/>
              </a:rPr>
              <a:t>(</a:t>
            </a:r>
            <a:r>
              <a:rPr lang="en-US" sz="1600" dirty="0">
                <a:effectLst/>
              </a:rPr>
              <a:t>Cohen </a:t>
            </a:r>
            <a:r>
              <a:rPr lang="en-US" sz="1600" dirty="0"/>
              <a:t>&amp;</a:t>
            </a:r>
            <a:r>
              <a:rPr lang="en-US" sz="1600" dirty="0">
                <a:effectLst/>
              </a:rPr>
              <a:t> Levinthal 1990)</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
        <p:nvSpPr>
          <p:cNvPr id="6" name="Rectangle 5"/>
          <p:cNvSpPr/>
          <p:nvPr/>
        </p:nvSpPr>
        <p:spPr>
          <a:xfrm>
            <a:off x="6818243" y="2922104"/>
            <a:ext cx="3906079" cy="245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082592" y="3904625"/>
            <a:ext cx="321733" cy="0"/>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CD0A73E-1BBB-422F-B18B-8322E5D6F510}"/>
              </a:ext>
            </a:extLst>
          </p:cNvPr>
          <p:cNvCxnSpPr/>
          <p:nvPr/>
        </p:nvCxnSpPr>
        <p:spPr>
          <a:xfrm>
            <a:off x="5774267" y="4865917"/>
            <a:ext cx="321733" cy="0"/>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83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586855"/>
            <a:ext cx="3986913" cy="3387497"/>
          </a:xfrm>
        </p:spPr>
        <p:txBody>
          <a:bodyPr anchor="b">
            <a:normAutofit/>
          </a:bodyPr>
          <a:lstStyle/>
          <a:p>
            <a:r>
              <a:rPr lang="en-US" sz="3600" b="1" dirty="0">
                <a:solidFill>
                  <a:srgbClr val="FFFFFF"/>
                </a:solidFill>
              </a:rPr>
              <a:t>Data Sample</a:t>
            </a:r>
          </a:p>
        </p:txBody>
      </p:sp>
      <p:sp>
        <p:nvSpPr>
          <p:cNvPr id="3" name="Content Placeholder 2"/>
          <p:cNvSpPr>
            <a:spLocks noGrp="1"/>
          </p:cNvSpPr>
          <p:nvPr>
            <p:ph idx="1"/>
          </p:nvPr>
        </p:nvSpPr>
        <p:spPr>
          <a:xfrm>
            <a:off x="4810259" y="649480"/>
            <a:ext cx="6555347" cy="5546047"/>
          </a:xfrm>
        </p:spPr>
        <p:txBody>
          <a:bodyPr anchor="ctr">
            <a:normAutofit/>
          </a:bodyPr>
          <a:lstStyle/>
          <a:p>
            <a:r>
              <a:rPr lang="en-US" sz="2400" dirty="0"/>
              <a:t>129 public U.S. firms in the 1989 Fortune 500 survey in technology-based industries</a:t>
            </a:r>
          </a:p>
          <a:p>
            <a:pPr lvl="1"/>
            <a:r>
              <a:rPr lang="en-US" sz="2400" dirty="0"/>
              <a:t>Industry includes, </a:t>
            </a:r>
            <a:r>
              <a:rPr lang="en-US" altLang="en-US" sz="2400" dirty="0">
                <a:ea typeface="ＭＳ Ｐゴシック" panose="020B0600070205080204" pitchFamily="34" charset="-128"/>
                <a:cs typeface="Adobe Garamond Pro" pitchFamily="32" charset="0"/>
              </a:rPr>
              <a:t>chemicals; computer manufacturing; electronics; pharmaceuticals; scientific and photographic equipment</a:t>
            </a:r>
          </a:p>
          <a:p>
            <a:endParaRPr lang="en-US" altLang="en-US" sz="2400" dirty="0">
              <a:ea typeface="ＭＳ Ｐゴシック" panose="020B0600070205080204" pitchFamily="34" charset="-128"/>
              <a:cs typeface="Adobe Garamond Pro" pitchFamily="32" charset="0"/>
            </a:endParaRPr>
          </a:p>
          <a:p>
            <a:r>
              <a:rPr lang="en-US" altLang="en-US" sz="2400" dirty="0">
                <a:ea typeface="ＭＳ Ｐゴシック" panose="020B0600070205080204" pitchFamily="34" charset="-128"/>
                <a:cs typeface="Adobe Garamond Pro" pitchFamily="32" charset="0"/>
              </a:rPr>
              <a:t>Patents that were filed and obtained (</a:t>
            </a:r>
            <a:r>
              <a:rPr lang="en-US" altLang="en-US" sz="2400" i="1" dirty="0">
                <a:ea typeface="ＭＳ Ｐゴシック" panose="020B0600070205080204" pitchFamily="34" charset="-128"/>
                <a:cs typeface="Adobe Garamond Pro" pitchFamily="32" charset="0"/>
              </a:rPr>
              <a:t>patent prosecution</a:t>
            </a:r>
            <a:r>
              <a:rPr lang="en-US" altLang="en-US" sz="2400" dirty="0">
                <a:ea typeface="ＭＳ Ｐゴシック" panose="020B0600070205080204" pitchFamily="34" charset="-128"/>
                <a:cs typeface="Adobe Garamond Pro" pitchFamily="32" charset="0"/>
              </a:rPr>
              <a:t>) during 1990-1995</a:t>
            </a:r>
          </a:p>
          <a:p>
            <a:pPr lvl="1"/>
            <a:r>
              <a:rPr lang="en-US" altLang="en-US" sz="2400" dirty="0">
                <a:ea typeface="ＭＳ Ｐゴシック" panose="020B0600070205080204" pitchFamily="34" charset="-128"/>
                <a:cs typeface="Adobe Garamond Pro" pitchFamily="32" charset="0"/>
              </a:rPr>
              <a:t>Core sample of 80,129 patents</a:t>
            </a:r>
          </a:p>
          <a:p>
            <a:endParaRPr lang="en-US" sz="2000" dirty="0">
              <a:effectLst/>
            </a:endParaRPr>
          </a:p>
        </p:txBody>
      </p:sp>
      <p:sp>
        <p:nvSpPr>
          <p:cNvPr id="4" name="Slide Number Placeholder 3"/>
          <p:cNvSpPr>
            <a:spLocks noGrp="1"/>
          </p:cNvSpPr>
          <p:nvPr>
            <p:ph type="sldNum" sz="quarter" idx="12"/>
          </p:nvPr>
        </p:nvSpPr>
        <p:spPr>
          <a:xfrm>
            <a:off x="11704320" y="6455664"/>
            <a:ext cx="448056" cy="365125"/>
          </a:xfrm>
        </p:spPr>
        <p:txBody>
          <a:bodyPr>
            <a:normAutofit/>
          </a:bodyPr>
          <a:lstStyle/>
          <a:p>
            <a:pPr>
              <a:spcAft>
                <a:spcPts val="600"/>
              </a:spcAft>
            </a:pPr>
            <a:fld id="{6D22F896-40B5-4ADD-8801-0D06FADFA095}"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spTree>
    <p:extLst>
      <p:ext uri="{BB962C8B-B14F-4D97-AF65-F5344CB8AC3E}">
        <p14:creationId xmlns:p14="http://schemas.microsoft.com/office/powerpoint/2010/main" val="20485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8881" y="6356353"/>
            <a:ext cx="2844800" cy="365125"/>
          </a:xfrm>
        </p:spPr>
        <p:txBody>
          <a:bodyPr/>
          <a:lstStyle/>
          <a:p>
            <a:fld id="{6D22F896-40B5-4ADD-8801-0D06FADFA095}" type="slidenum">
              <a:rPr lang="en-US" smtClean="0"/>
              <a:t>12</a:t>
            </a:fld>
            <a:endParaRPr lang="en-US" dirty="0"/>
          </a:p>
        </p:txBody>
      </p:sp>
      <p:pic>
        <p:nvPicPr>
          <p:cNvPr id="7" name="Picture 6">
            <a:extLst>
              <a:ext uri="{FF2B5EF4-FFF2-40B4-BE49-F238E27FC236}">
                <a16:creationId xmlns:a16="http://schemas.microsoft.com/office/drawing/2014/main" id="{3E55BCBE-814B-49A8-A205-635352FA8F6A}"/>
              </a:ext>
            </a:extLst>
          </p:cNvPr>
          <p:cNvPicPr>
            <a:picLocks noChangeAspect="1"/>
          </p:cNvPicPr>
          <p:nvPr/>
        </p:nvPicPr>
        <p:blipFill>
          <a:blip r:embed="rId2"/>
          <a:stretch>
            <a:fillRect/>
          </a:stretch>
        </p:blipFill>
        <p:spPr>
          <a:xfrm>
            <a:off x="606422" y="0"/>
            <a:ext cx="8221717" cy="6858000"/>
          </a:xfrm>
          <a:prstGeom prst="rect">
            <a:avLst/>
          </a:prstGeom>
        </p:spPr>
      </p:pic>
      <p:sp>
        <p:nvSpPr>
          <p:cNvPr id="8" name="Rectangle 7">
            <a:extLst>
              <a:ext uri="{FF2B5EF4-FFF2-40B4-BE49-F238E27FC236}">
                <a16:creationId xmlns:a16="http://schemas.microsoft.com/office/drawing/2014/main" id="{28CD613B-36D2-4EAA-8229-02BBB8E5C00F}"/>
              </a:ext>
            </a:extLst>
          </p:cNvPr>
          <p:cNvSpPr/>
          <p:nvPr/>
        </p:nvSpPr>
        <p:spPr>
          <a:xfrm>
            <a:off x="3852704" y="879231"/>
            <a:ext cx="4975435" cy="720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B64045-DE5F-4C80-9B90-A3C739A16464}"/>
              </a:ext>
            </a:extLst>
          </p:cNvPr>
          <p:cNvSpPr/>
          <p:nvPr/>
        </p:nvSpPr>
        <p:spPr>
          <a:xfrm>
            <a:off x="4925366" y="1600203"/>
            <a:ext cx="3902773" cy="340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F8554DE-509E-449E-AF3F-7FF3FE044EF5}"/>
              </a:ext>
            </a:extLst>
          </p:cNvPr>
          <p:cNvSpPr/>
          <p:nvPr/>
        </p:nvSpPr>
        <p:spPr>
          <a:xfrm>
            <a:off x="5989235" y="1949531"/>
            <a:ext cx="2838904" cy="340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2EE140-62D7-4EDD-B575-CEA8D3D59AD7}"/>
              </a:ext>
            </a:extLst>
          </p:cNvPr>
          <p:cNvSpPr/>
          <p:nvPr/>
        </p:nvSpPr>
        <p:spPr>
          <a:xfrm>
            <a:off x="7088273" y="2296495"/>
            <a:ext cx="1739866" cy="340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94C36CDE-A502-4FF3-82D2-F5BDB916BB5F}"/>
              </a:ext>
            </a:extLst>
          </p:cNvPr>
          <p:cNvSpPr/>
          <p:nvPr/>
        </p:nvSpPr>
        <p:spPr>
          <a:xfrm>
            <a:off x="8828139" y="1151792"/>
            <a:ext cx="531812" cy="2182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ED1CCB8F-EF67-4C9C-B072-8F9347AD9DBB}"/>
              </a:ext>
            </a:extLst>
          </p:cNvPr>
          <p:cNvSpPr/>
          <p:nvPr/>
        </p:nvSpPr>
        <p:spPr>
          <a:xfrm>
            <a:off x="8828139" y="1661216"/>
            <a:ext cx="531812" cy="2182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88E22F4C-4CD1-430A-8FD7-EC716F708CC2}"/>
              </a:ext>
            </a:extLst>
          </p:cNvPr>
          <p:cNvSpPr/>
          <p:nvPr/>
        </p:nvSpPr>
        <p:spPr>
          <a:xfrm>
            <a:off x="8828505" y="2010544"/>
            <a:ext cx="531812" cy="2182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DE063FFD-740D-404D-8F6A-512D8607ACB4}"/>
              </a:ext>
            </a:extLst>
          </p:cNvPr>
          <p:cNvSpPr/>
          <p:nvPr/>
        </p:nvSpPr>
        <p:spPr>
          <a:xfrm>
            <a:off x="8828139" y="2349843"/>
            <a:ext cx="531812" cy="2182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F1789CB-EC7E-4FDF-8D98-F0297FED0961}"/>
              </a:ext>
            </a:extLst>
          </p:cNvPr>
          <p:cNvSpPr txBox="1"/>
          <p:nvPr/>
        </p:nvSpPr>
        <p:spPr>
          <a:xfrm>
            <a:off x="9359950" y="879231"/>
            <a:ext cx="1722180" cy="646331"/>
          </a:xfrm>
          <a:prstGeom prst="rect">
            <a:avLst/>
          </a:prstGeom>
          <a:noFill/>
          <a:ln w="28575">
            <a:solidFill>
              <a:srgbClr val="FF0000"/>
            </a:solidFill>
          </a:ln>
        </p:spPr>
        <p:txBody>
          <a:bodyPr wrap="square" rtlCol="0">
            <a:spAutoFit/>
          </a:bodyPr>
          <a:lstStyle/>
          <a:p>
            <a:r>
              <a:rPr lang="en-US" dirty="0"/>
              <a:t>H1 and H2 corroborated</a:t>
            </a:r>
          </a:p>
        </p:txBody>
      </p:sp>
      <p:sp>
        <p:nvSpPr>
          <p:cNvPr id="17" name="TextBox 16">
            <a:extLst>
              <a:ext uri="{FF2B5EF4-FFF2-40B4-BE49-F238E27FC236}">
                <a16:creationId xmlns:a16="http://schemas.microsoft.com/office/drawing/2014/main" id="{CB4F8FCA-C673-4F10-897F-5F312E327AA5}"/>
              </a:ext>
            </a:extLst>
          </p:cNvPr>
          <p:cNvSpPr txBox="1"/>
          <p:nvPr/>
        </p:nvSpPr>
        <p:spPr>
          <a:xfrm>
            <a:off x="9356392" y="1525032"/>
            <a:ext cx="1725738" cy="369332"/>
          </a:xfrm>
          <a:prstGeom prst="rect">
            <a:avLst/>
          </a:prstGeom>
          <a:noFill/>
          <a:ln w="28575">
            <a:solidFill>
              <a:srgbClr val="FF0000"/>
            </a:solidFill>
          </a:ln>
        </p:spPr>
        <p:txBody>
          <a:bodyPr wrap="square" rtlCol="0">
            <a:spAutoFit/>
          </a:bodyPr>
          <a:lstStyle/>
          <a:p>
            <a:r>
              <a:rPr lang="en-US" dirty="0"/>
              <a:t>H3 corroborated</a:t>
            </a:r>
          </a:p>
        </p:txBody>
      </p:sp>
      <p:sp>
        <p:nvSpPr>
          <p:cNvPr id="18" name="TextBox 17">
            <a:extLst>
              <a:ext uri="{FF2B5EF4-FFF2-40B4-BE49-F238E27FC236}">
                <a16:creationId xmlns:a16="http://schemas.microsoft.com/office/drawing/2014/main" id="{A647BD32-070D-4F05-AD25-7BF948CC9290}"/>
              </a:ext>
            </a:extLst>
          </p:cNvPr>
          <p:cNvSpPr txBox="1"/>
          <p:nvPr/>
        </p:nvSpPr>
        <p:spPr>
          <a:xfrm>
            <a:off x="9356392" y="1896989"/>
            <a:ext cx="1725738" cy="369332"/>
          </a:xfrm>
          <a:prstGeom prst="rect">
            <a:avLst/>
          </a:prstGeom>
          <a:noFill/>
          <a:ln w="28575">
            <a:solidFill>
              <a:srgbClr val="FF0000"/>
            </a:solidFill>
          </a:ln>
        </p:spPr>
        <p:txBody>
          <a:bodyPr wrap="square" rtlCol="0">
            <a:spAutoFit/>
          </a:bodyPr>
          <a:lstStyle/>
          <a:p>
            <a:r>
              <a:rPr lang="en-US" sz="1600" dirty="0"/>
              <a:t>H4 </a:t>
            </a:r>
            <a:r>
              <a:rPr lang="en-US" dirty="0"/>
              <a:t>corroborated</a:t>
            </a:r>
          </a:p>
        </p:txBody>
      </p:sp>
      <p:sp>
        <p:nvSpPr>
          <p:cNvPr id="19" name="TextBox 18">
            <a:extLst>
              <a:ext uri="{FF2B5EF4-FFF2-40B4-BE49-F238E27FC236}">
                <a16:creationId xmlns:a16="http://schemas.microsoft.com/office/drawing/2014/main" id="{DC1ECC92-7897-451C-B813-0B014D26A1A3}"/>
              </a:ext>
            </a:extLst>
          </p:cNvPr>
          <p:cNvSpPr txBox="1"/>
          <p:nvPr/>
        </p:nvSpPr>
        <p:spPr>
          <a:xfrm>
            <a:off x="9356392" y="2274289"/>
            <a:ext cx="1725738" cy="369332"/>
          </a:xfrm>
          <a:prstGeom prst="rect">
            <a:avLst/>
          </a:prstGeom>
          <a:noFill/>
          <a:ln w="28575">
            <a:solidFill>
              <a:srgbClr val="FF0000"/>
            </a:solidFill>
          </a:ln>
        </p:spPr>
        <p:txBody>
          <a:bodyPr wrap="square" rtlCol="0">
            <a:spAutoFit/>
          </a:bodyPr>
          <a:lstStyle/>
          <a:p>
            <a:r>
              <a:rPr lang="en-US" dirty="0"/>
              <a:t>H5 corroborated</a:t>
            </a:r>
          </a:p>
        </p:txBody>
      </p:sp>
    </p:spTree>
    <p:extLst>
      <p:ext uri="{BB962C8B-B14F-4D97-AF65-F5344CB8AC3E}">
        <p14:creationId xmlns:p14="http://schemas.microsoft.com/office/powerpoint/2010/main" val="424795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586855"/>
            <a:ext cx="3986913" cy="3387497"/>
          </a:xfrm>
        </p:spPr>
        <p:txBody>
          <a:bodyPr anchor="b">
            <a:normAutofit/>
          </a:bodyPr>
          <a:lstStyle/>
          <a:p>
            <a:r>
              <a:rPr lang="en-US" sz="4000" dirty="0">
                <a:solidFill>
                  <a:srgbClr val="FFFFFF"/>
                </a:solidFill>
              </a:rPr>
              <a:t>Conclusion</a:t>
            </a:r>
          </a:p>
        </p:txBody>
      </p:sp>
      <p:sp>
        <p:nvSpPr>
          <p:cNvPr id="3" name="Content Placeholder 2"/>
          <p:cNvSpPr>
            <a:spLocks noGrp="1"/>
          </p:cNvSpPr>
          <p:nvPr>
            <p:ph idx="1"/>
          </p:nvPr>
        </p:nvSpPr>
        <p:spPr>
          <a:xfrm>
            <a:off x="4810259" y="649480"/>
            <a:ext cx="6555347" cy="5546047"/>
          </a:xfrm>
        </p:spPr>
        <p:txBody>
          <a:bodyPr anchor="ctr">
            <a:normAutofit/>
          </a:bodyPr>
          <a:lstStyle/>
          <a:p>
            <a:pPr>
              <a:lnSpc>
                <a:spcPct val="90000"/>
              </a:lnSpc>
            </a:pPr>
            <a:r>
              <a:rPr lang="en-US" sz="2000" dirty="0"/>
              <a:t>Findings suggest the organizations should carefully consider the long-term effects of their outsourcing decisions.</a:t>
            </a:r>
          </a:p>
          <a:p>
            <a:pPr>
              <a:lnSpc>
                <a:spcPct val="90000"/>
              </a:lnSpc>
              <a:spcBef>
                <a:spcPts val="1800"/>
              </a:spcBef>
            </a:pPr>
            <a:r>
              <a:rPr lang="en-US" sz="2000" dirty="0"/>
              <a:t>A firm’s governance choices are not only based on minimizing transaction costs, but also building block for the firm’s stock of human capital.</a:t>
            </a:r>
          </a:p>
          <a:p>
            <a:pPr>
              <a:lnSpc>
                <a:spcPct val="90000"/>
              </a:lnSpc>
              <a:spcBef>
                <a:spcPts val="1800"/>
              </a:spcBef>
            </a:pPr>
            <a:r>
              <a:rPr lang="en-US" sz="2000" b="1" dirty="0"/>
              <a:t>Summary of Contributions</a:t>
            </a:r>
            <a:r>
              <a:rPr lang="en-US" sz="2000" dirty="0"/>
              <a:t>:</a:t>
            </a:r>
          </a:p>
          <a:p>
            <a:pPr marL="857250" lvl="1" indent="-400050">
              <a:lnSpc>
                <a:spcPct val="90000"/>
              </a:lnSpc>
              <a:buFont typeface="+mj-lt"/>
              <a:buAutoNum type="romanLcPeriod"/>
            </a:pPr>
            <a:r>
              <a:rPr lang="en-US" altLang="en-US" sz="2000" dirty="0">
                <a:ea typeface="ＭＳ Ｐゴシック" panose="020B0600070205080204" pitchFamily="34" charset="-128"/>
                <a:cs typeface="Adobe Garamond Pro" pitchFamily="32" charset="0"/>
              </a:rPr>
              <a:t>Extends </a:t>
            </a:r>
            <a:r>
              <a:rPr lang="en-US" altLang="en-US" sz="2000" dirty="0" err="1">
                <a:ea typeface="ＭＳ Ｐゴシック" panose="020B0600070205080204" pitchFamily="34" charset="-128"/>
                <a:cs typeface="Adobe Garamond Pro" pitchFamily="32" charset="0"/>
              </a:rPr>
              <a:t>Castanias</a:t>
            </a:r>
            <a:r>
              <a:rPr lang="en-US" altLang="en-US" sz="2000" dirty="0">
                <a:ea typeface="ＭＳ Ｐゴシック" panose="020B0600070205080204" pitchFamily="34" charset="-128"/>
                <a:cs typeface="Adobe Garamond Pro" pitchFamily="32" charset="0"/>
              </a:rPr>
              <a:t> and </a:t>
            </a:r>
            <a:r>
              <a:rPr lang="en-US" altLang="en-US" sz="2000" dirty="0" err="1">
                <a:ea typeface="ＭＳ Ｐゴシック" panose="020B0600070205080204" pitchFamily="34" charset="-128"/>
                <a:cs typeface="Adobe Garamond Pro" pitchFamily="32" charset="0"/>
              </a:rPr>
              <a:t>Helfat’s</a:t>
            </a:r>
            <a:r>
              <a:rPr lang="en-US" altLang="en-US" sz="2000" dirty="0">
                <a:ea typeface="ＭＳ Ｐゴシック" panose="020B0600070205080204" pitchFamily="34" charset="-128"/>
                <a:cs typeface="Adobe Garamond Pro" pitchFamily="32" charset="0"/>
              </a:rPr>
              <a:t> (1991, 2001) framework of firm-specific, industry-specific, and general HC by focusing on occupational HC as a subset of general HC</a:t>
            </a:r>
          </a:p>
          <a:p>
            <a:pPr marL="857250" lvl="1" indent="-400050">
              <a:lnSpc>
                <a:spcPct val="90000"/>
              </a:lnSpc>
              <a:buFont typeface="+mj-lt"/>
              <a:buAutoNum type="romanLcPeriod"/>
            </a:pPr>
            <a:r>
              <a:rPr lang="en-US" altLang="en-US" sz="2000" dirty="0">
                <a:ea typeface="ＭＳ Ｐゴシック" panose="020B0600070205080204" pitchFamily="34" charset="-128"/>
                <a:cs typeface="Adobe Garamond Pro" pitchFamily="32" charset="0"/>
              </a:rPr>
              <a:t>Demonstrates how governance choices impact HC-based capability development, which influences knowledge sourcing decisions</a:t>
            </a:r>
          </a:p>
          <a:p>
            <a:pPr marL="857250" lvl="1" indent="-400050">
              <a:lnSpc>
                <a:spcPct val="90000"/>
              </a:lnSpc>
              <a:buFont typeface="+mj-lt"/>
              <a:buAutoNum type="romanLcPeriod"/>
            </a:pPr>
            <a:r>
              <a:rPr lang="en-US" altLang="en-US" sz="2000" dirty="0">
                <a:ea typeface="ＭＳ Ｐゴシック" panose="020B0600070205080204" pitchFamily="34" charset="-128"/>
                <a:cs typeface="Adobe Garamond Pro" pitchFamily="32" charset="0"/>
              </a:rPr>
              <a:t>Integrates TCE (governance) and RBV (capabilities) </a:t>
            </a:r>
          </a:p>
          <a:p>
            <a:pPr marL="857250" lvl="1" indent="-400050">
              <a:lnSpc>
                <a:spcPct val="90000"/>
              </a:lnSpc>
              <a:buFont typeface="+mj-lt"/>
              <a:buAutoNum type="romanLcPeriod"/>
            </a:pPr>
            <a:r>
              <a:rPr lang="en-US" altLang="en-US" sz="2000" dirty="0">
                <a:ea typeface="ＭＳ Ｐゴシック" panose="020B0600070205080204" pitchFamily="34" charset="-128"/>
                <a:cs typeface="Adobe Garamond Pro" pitchFamily="32" charset="0"/>
              </a:rPr>
              <a:t>Employs detailed project-level data from patent prosecution work</a:t>
            </a:r>
          </a:p>
          <a:p>
            <a:pPr>
              <a:lnSpc>
                <a:spcPct val="90000"/>
              </a:lnSpc>
            </a:pPr>
            <a:endParaRPr lang="en-US" sz="2000" dirty="0"/>
          </a:p>
        </p:txBody>
      </p:sp>
      <p:sp>
        <p:nvSpPr>
          <p:cNvPr id="4" name="Slide Number Placeholder 3"/>
          <p:cNvSpPr>
            <a:spLocks noGrp="1"/>
          </p:cNvSpPr>
          <p:nvPr>
            <p:ph type="sldNum" sz="quarter" idx="12"/>
          </p:nvPr>
        </p:nvSpPr>
        <p:spPr>
          <a:xfrm>
            <a:off x="11704320" y="6455664"/>
            <a:ext cx="448056" cy="365125"/>
          </a:xfrm>
        </p:spPr>
        <p:txBody>
          <a:bodyPr>
            <a:normAutofit/>
          </a:bodyPr>
          <a:lstStyle/>
          <a:p>
            <a:pPr>
              <a:spcAft>
                <a:spcPts val="600"/>
              </a:spcAft>
            </a:pPr>
            <a:fld id="{6D22F896-40B5-4ADD-8801-0D06FADFA095}"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spTree>
    <p:extLst>
      <p:ext uri="{BB962C8B-B14F-4D97-AF65-F5344CB8AC3E}">
        <p14:creationId xmlns:p14="http://schemas.microsoft.com/office/powerpoint/2010/main" val="263422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342"/>
            <a:ext cx="12192000" cy="1044027"/>
          </a:xfrm>
        </p:spPr>
        <p:txBody>
          <a:bodyPr/>
          <a:lstStyle/>
          <a:p>
            <a:r>
              <a:rPr lang="en-US" b="1" dirty="0"/>
              <a:t>Discussion</a:t>
            </a:r>
          </a:p>
        </p:txBody>
      </p:sp>
      <p:sp>
        <p:nvSpPr>
          <p:cNvPr id="3" name="Content Placeholder 2"/>
          <p:cNvSpPr>
            <a:spLocks noGrp="1"/>
          </p:cNvSpPr>
          <p:nvPr>
            <p:ph idx="1"/>
          </p:nvPr>
        </p:nvSpPr>
        <p:spPr>
          <a:xfrm>
            <a:off x="324196" y="1560945"/>
            <a:ext cx="10723215" cy="4230256"/>
          </a:xfrm>
        </p:spPr>
        <p:txBody>
          <a:bodyPr>
            <a:normAutofit fontScale="92500" lnSpcReduction="10000"/>
          </a:bodyPr>
          <a:lstStyle/>
          <a:p>
            <a:r>
              <a:rPr lang="en-US" dirty="0"/>
              <a:t>Chicken or Egg:  Do governance choices come                                            ‘first’ or do capabilities? (In other words, the                                        </a:t>
            </a:r>
            <a:r>
              <a:rPr lang="en-US" i="1" dirty="0"/>
              <a:t>process</a:t>
            </a:r>
            <a:r>
              <a:rPr lang="en-US" dirty="0"/>
              <a:t> is still not well understood, and this paper                                   considers a relatively short time span.                                                        When do the paths begin to diverge and why?).</a:t>
            </a:r>
          </a:p>
          <a:p>
            <a:endParaRPr lang="en-US" dirty="0"/>
          </a:p>
          <a:p>
            <a:r>
              <a:rPr lang="en-US" dirty="0"/>
              <a:t>What are some of the limitations of using internalized patent prosecution (</a:t>
            </a:r>
            <a:r>
              <a:rPr lang="en-IN" dirty="0"/>
              <a:t>that is, the work of drafting, filing, and obtaining patents)</a:t>
            </a:r>
            <a:r>
              <a:rPr lang="en-US" dirty="0"/>
              <a:t> to measure human capital?</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pic>
        <p:nvPicPr>
          <p:cNvPr id="5" name="Picture 4"/>
          <p:cNvPicPr>
            <a:picLocks noChangeAspect="1"/>
          </p:cNvPicPr>
          <p:nvPr/>
        </p:nvPicPr>
        <p:blipFill>
          <a:blip r:embed="rId3"/>
          <a:stretch>
            <a:fillRect/>
          </a:stretch>
        </p:blipFill>
        <p:spPr>
          <a:xfrm>
            <a:off x="8900958" y="1590329"/>
            <a:ext cx="2969376" cy="2227032"/>
          </a:xfrm>
          <a:prstGeom prst="rect">
            <a:avLst/>
          </a:prstGeom>
        </p:spPr>
      </p:pic>
    </p:spTree>
    <p:extLst>
      <p:ext uri="{BB962C8B-B14F-4D97-AF65-F5344CB8AC3E}">
        <p14:creationId xmlns:p14="http://schemas.microsoft.com/office/powerpoint/2010/main" val="37377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4682"/>
            <a:ext cx="12192000" cy="914718"/>
          </a:xfrm>
        </p:spPr>
        <p:txBody>
          <a:bodyPr>
            <a:normAutofit/>
          </a:bodyPr>
          <a:lstStyle/>
          <a:p>
            <a:r>
              <a:rPr lang="en-US" sz="4000" dirty="0"/>
              <a:t>Research Question and Purpose</a:t>
            </a:r>
          </a:p>
        </p:txBody>
      </p:sp>
      <p:sp>
        <p:nvSpPr>
          <p:cNvPr id="3" name="Content Placeholder 2"/>
          <p:cNvSpPr>
            <a:spLocks noGrp="1"/>
          </p:cNvSpPr>
          <p:nvPr>
            <p:ph idx="1"/>
          </p:nvPr>
        </p:nvSpPr>
        <p:spPr>
          <a:xfrm>
            <a:off x="1141412" y="1573514"/>
            <a:ext cx="9905999" cy="4779804"/>
          </a:xfrm>
        </p:spPr>
        <p:txBody>
          <a:bodyPr>
            <a:normAutofit fontScale="92500"/>
          </a:bodyPr>
          <a:lstStyle/>
          <a:p>
            <a:endParaRPr lang="en-US" dirty="0"/>
          </a:p>
          <a:p>
            <a:endParaRPr lang="en-US" dirty="0"/>
          </a:p>
          <a:p>
            <a:pPr marL="0" indent="0">
              <a:buNone/>
            </a:pPr>
            <a:endParaRPr lang="en-US" sz="2600" dirty="0">
              <a:effectLst/>
            </a:endParaRPr>
          </a:p>
          <a:p>
            <a:pPr marL="0" indent="0">
              <a:buNone/>
            </a:pPr>
            <a:endParaRPr lang="en-US" sz="2600" dirty="0">
              <a:effectLst/>
            </a:endParaRPr>
          </a:p>
          <a:p>
            <a:pPr marL="0" indent="0">
              <a:buNone/>
            </a:pPr>
            <a:endParaRPr lang="en-US" sz="2600" dirty="0">
              <a:effectLst/>
            </a:endParaRPr>
          </a:p>
          <a:p>
            <a:pPr marL="0" indent="0">
              <a:buNone/>
            </a:pPr>
            <a:r>
              <a:rPr lang="en-US" sz="2600" dirty="0">
                <a:effectLst/>
              </a:rPr>
              <a:t>Research Question: </a:t>
            </a:r>
            <a:r>
              <a:rPr lang="en-US" sz="2600" b="1" dirty="0">
                <a:solidFill>
                  <a:srgbClr val="002060"/>
                </a:solidFill>
                <a:effectLst/>
              </a:rPr>
              <a:t>What drives heterogeneity in firm capabilities?</a:t>
            </a:r>
          </a:p>
          <a:p>
            <a:pPr marL="0" indent="0">
              <a:buNone/>
            </a:pPr>
            <a:r>
              <a:rPr lang="en-US" sz="2600" dirty="0">
                <a:effectLst/>
              </a:rPr>
              <a:t>Purpose:  “In this paper, we examine how these differential firm capabilities may arise and in turn influence outsourcing decisions, especially in the context of knowledge work” (Mayer, Somaya, </a:t>
            </a:r>
            <a:r>
              <a:rPr lang="en-US" sz="2600" dirty="0"/>
              <a:t>&amp;</a:t>
            </a:r>
            <a:r>
              <a:rPr lang="en-US" sz="2600" dirty="0">
                <a:effectLst/>
              </a:rPr>
              <a:t> Williamson, 2012: 1). Prior ‘make-or-buy’ (governance) decisions give rise to specific capabilities that then influence future governance decisions.</a:t>
            </a:r>
            <a:endParaRPr lang="en-US" altLang="en-US" sz="2600" dirty="0">
              <a:effectLst/>
            </a:endParaRP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cxnSp>
        <p:nvCxnSpPr>
          <p:cNvPr id="8" name="Straight Arrow Connector 7"/>
          <p:cNvCxnSpPr>
            <a:cxnSpLocks/>
          </p:cNvCxnSpPr>
          <p:nvPr/>
        </p:nvCxnSpPr>
        <p:spPr>
          <a:xfrm flipV="1">
            <a:off x="7235628" y="2674857"/>
            <a:ext cx="1121789" cy="339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7235628" y="3014221"/>
            <a:ext cx="1121789" cy="29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2380540" y="2497885"/>
            <a:ext cx="1480008" cy="353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p:cNvSpPr/>
          <p:nvPr/>
        </p:nvSpPr>
        <p:spPr>
          <a:xfrm>
            <a:off x="2380540" y="3160056"/>
            <a:ext cx="1479607" cy="353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31369" y="2457279"/>
            <a:ext cx="1295987" cy="353943"/>
          </a:xfrm>
          <a:prstGeom prst="rect">
            <a:avLst/>
          </a:prstGeom>
          <a:noFill/>
        </p:spPr>
        <p:txBody>
          <a:bodyPr wrap="square" rtlCol="0">
            <a:spAutoFit/>
          </a:bodyPr>
          <a:lstStyle/>
          <a:p>
            <a:r>
              <a:rPr lang="en-US" sz="1700" dirty="0">
                <a:solidFill>
                  <a:srgbClr val="FFFF00"/>
                </a:solidFill>
              </a:rPr>
              <a:t>Internalizing</a:t>
            </a:r>
          </a:p>
        </p:txBody>
      </p:sp>
      <p:sp>
        <p:nvSpPr>
          <p:cNvPr id="15" name="TextBox 14"/>
          <p:cNvSpPr txBox="1"/>
          <p:nvPr/>
        </p:nvSpPr>
        <p:spPr>
          <a:xfrm>
            <a:off x="2564161" y="3141813"/>
            <a:ext cx="1295986" cy="353943"/>
          </a:xfrm>
          <a:prstGeom prst="rect">
            <a:avLst/>
          </a:prstGeom>
          <a:noFill/>
        </p:spPr>
        <p:txBody>
          <a:bodyPr wrap="square" rtlCol="0">
            <a:spAutoFit/>
          </a:bodyPr>
          <a:lstStyle/>
          <a:p>
            <a:r>
              <a:rPr lang="en-US" sz="1700" dirty="0">
                <a:solidFill>
                  <a:srgbClr val="FFFF00"/>
                </a:solidFill>
              </a:rPr>
              <a:t>Outsourcing</a:t>
            </a:r>
          </a:p>
        </p:txBody>
      </p:sp>
      <p:sp>
        <p:nvSpPr>
          <p:cNvPr id="16" name="Rectangle: Rounded Corners 15">
            <a:extLst>
              <a:ext uri="{FF2B5EF4-FFF2-40B4-BE49-F238E27FC236}">
                <a16:creationId xmlns:a16="http://schemas.microsoft.com/office/drawing/2014/main" id="{7191A3AD-4DF7-4454-858A-D1EC9AB2D3A3}"/>
              </a:ext>
            </a:extLst>
          </p:cNvPr>
          <p:cNvSpPr/>
          <p:nvPr/>
        </p:nvSpPr>
        <p:spPr>
          <a:xfrm>
            <a:off x="4950643" y="2599441"/>
            <a:ext cx="2290714" cy="829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AF31798-E253-4AEB-9542-8F80534BA700}"/>
              </a:ext>
            </a:extLst>
          </p:cNvPr>
          <p:cNvSpPr txBox="1"/>
          <p:nvPr/>
        </p:nvSpPr>
        <p:spPr>
          <a:xfrm>
            <a:off x="5280582" y="2598003"/>
            <a:ext cx="1809946" cy="707886"/>
          </a:xfrm>
          <a:prstGeom prst="rect">
            <a:avLst/>
          </a:prstGeom>
          <a:noFill/>
        </p:spPr>
        <p:txBody>
          <a:bodyPr wrap="square" rtlCol="0">
            <a:spAutoFit/>
          </a:bodyPr>
          <a:lstStyle/>
          <a:p>
            <a:pPr algn="ctr"/>
            <a:r>
              <a:rPr lang="en-US" sz="2000" dirty="0">
                <a:solidFill>
                  <a:srgbClr val="FFFF00"/>
                </a:solidFill>
              </a:rPr>
              <a:t>Different Firm Capabilities</a:t>
            </a:r>
          </a:p>
        </p:txBody>
      </p:sp>
      <p:cxnSp>
        <p:nvCxnSpPr>
          <p:cNvPr id="18" name="Straight Arrow Connector 17">
            <a:extLst>
              <a:ext uri="{FF2B5EF4-FFF2-40B4-BE49-F238E27FC236}">
                <a16:creationId xmlns:a16="http://schemas.microsoft.com/office/drawing/2014/main" id="{031DFC56-E4A3-4E2F-86FA-9C4648903A9B}"/>
              </a:ext>
            </a:extLst>
          </p:cNvPr>
          <p:cNvCxnSpPr>
            <a:cxnSpLocks/>
            <a:endCxn id="12" idx="3"/>
          </p:cNvCxnSpPr>
          <p:nvPr/>
        </p:nvCxnSpPr>
        <p:spPr>
          <a:xfrm flipH="1" flipV="1">
            <a:off x="3860548" y="2674857"/>
            <a:ext cx="1082868" cy="28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372E27D-7F29-4312-9D13-D3924DEDA637}"/>
              </a:ext>
            </a:extLst>
          </p:cNvPr>
          <p:cNvCxnSpPr>
            <a:cxnSpLocks/>
          </p:cNvCxnSpPr>
          <p:nvPr/>
        </p:nvCxnSpPr>
        <p:spPr>
          <a:xfrm flipH="1">
            <a:off x="3869549" y="2961897"/>
            <a:ext cx="1073867" cy="343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429674F3-9272-4AB2-ACEC-934DC97484A0}"/>
              </a:ext>
            </a:extLst>
          </p:cNvPr>
          <p:cNvSpPr/>
          <p:nvPr/>
        </p:nvSpPr>
        <p:spPr>
          <a:xfrm>
            <a:off x="8357417" y="2536810"/>
            <a:ext cx="1480008" cy="353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7FAED70C-7C15-4AD5-AB55-3A219F51AEDE}"/>
              </a:ext>
            </a:extLst>
          </p:cNvPr>
          <p:cNvSpPr/>
          <p:nvPr/>
        </p:nvSpPr>
        <p:spPr>
          <a:xfrm>
            <a:off x="8357417" y="3198981"/>
            <a:ext cx="1479607" cy="353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C27142F-B8D1-4903-B7EA-7E5A9631C989}"/>
              </a:ext>
            </a:extLst>
          </p:cNvPr>
          <p:cNvSpPr txBox="1"/>
          <p:nvPr/>
        </p:nvSpPr>
        <p:spPr>
          <a:xfrm>
            <a:off x="8508246" y="2496204"/>
            <a:ext cx="1295987" cy="353943"/>
          </a:xfrm>
          <a:prstGeom prst="rect">
            <a:avLst/>
          </a:prstGeom>
          <a:noFill/>
        </p:spPr>
        <p:txBody>
          <a:bodyPr wrap="square" rtlCol="0">
            <a:spAutoFit/>
          </a:bodyPr>
          <a:lstStyle/>
          <a:p>
            <a:r>
              <a:rPr lang="en-US" sz="1700" dirty="0">
                <a:solidFill>
                  <a:srgbClr val="FFFF00"/>
                </a:solidFill>
              </a:rPr>
              <a:t>Internalizing</a:t>
            </a:r>
          </a:p>
        </p:txBody>
      </p:sp>
      <p:sp>
        <p:nvSpPr>
          <p:cNvPr id="26" name="TextBox 25">
            <a:extLst>
              <a:ext uri="{FF2B5EF4-FFF2-40B4-BE49-F238E27FC236}">
                <a16:creationId xmlns:a16="http://schemas.microsoft.com/office/drawing/2014/main" id="{D046DCE8-4091-44BD-8372-17C5F1615692}"/>
              </a:ext>
            </a:extLst>
          </p:cNvPr>
          <p:cNvSpPr txBox="1"/>
          <p:nvPr/>
        </p:nvSpPr>
        <p:spPr>
          <a:xfrm>
            <a:off x="8541038" y="3180738"/>
            <a:ext cx="1295986" cy="353943"/>
          </a:xfrm>
          <a:prstGeom prst="rect">
            <a:avLst/>
          </a:prstGeom>
          <a:noFill/>
        </p:spPr>
        <p:txBody>
          <a:bodyPr wrap="square" rtlCol="0">
            <a:spAutoFit/>
          </a:bodyPr>
          <a:lstStyle/>
          <a:p>
            <a:r>
              <a:rPr lang="en-US" sz="1700" dirty="0">
                <a:solidFill>
                  <a:srgbClr val="FFFF00"/>
                </a:solidFill>
              </a:rPr>
              <a:t>Outsourcing</a:t>
            </a:r>
          </a:p>
        </p:txBody>
      </p:sp>
      <p:sp>
        <p:nvSpPr>
          <p:cNvPr id="31" name="TextBox 30">
            <a:extLst>
              <a:ext uri="{FF2B5EF4-FFF2-40B4-BE49-F238E27FC236}">
                <a16:creationId xmlns:a16="http://schemas.microsoft.com/office/drawing/2014/main" id="{B06693BE-55A0-4583-A722-F24D3D9BED5E}"/>
              </a:ext>
            </a:extLst>
          </p:cNvPr>
          <p:cNvSpPr txBox="1"/>
          <p:nvPr/>
        </p:nvSpPr>
        <p:spPr>
          <a:xfrm>
            <a:off x="2191194" y="1672336"/>
            <a:ext cx="1976336" cy="707886"/>
          </a:xfrm>
          <a:prstGeom prst="rect">
            <a:avLst/>
          </a:prstGeom>
          <a:noFill/>
          <a:ln>
            <a:solidFill>
              <a:schemeClr val="accent1"/>
            </a:solidFill>
          </a:ln>
        </p:spPr>
        <p:txBody>
          <a:bodyPr wrap="square" rtlCol="0">
            <a:spAutoFit/>
          </a:bodyPr>
          <a:lstStyle/>
          <a:p>
            <a:pPr algn="ctr"/>
            <a:r>
              <a:rPr lang="en-US" sz="2000" b="1" dirty="0">
                <a:solidFill>
                  <a:schemeClr val="accent1"/>
                </a:solidFill>
              </a:rPr>
              <a:t>Past Governance Choices</a:t>
            </a:r>
          </a:p>
        </p:txBody>
      </p:sp>
      <p:sp>
        <p:nvSpPr>
          <p:cNvPr id="34" name="TextBox 33">
            <a:extLst>
              <a:ext uri="{FF2B5EF4-FFF2-40B4-BE49-F238E27FC236}">
                <a16:creationId xmlns:a16="http://schemas.microsoft.com/office/drawing/2014/main" id="{8A0A7D37-5426-40E4-85B4-28E1EC235A61}"/>
              </a:ext>
            </a:extLst>
          </p:cNvPr>
          <p:cNvSpPr txBox="1"/>
          <p:nvPr/>
        </p:nvSpPr>
        <p:spPr>
          <a:xfrm>
            <a:off x="8024472" y="1698428"/>
            <a:ext cx="2218566" cy="707886"/>
          </a:xfrm>
          <a:prstGeom prst="rect">
            <a:avLst/>
          </a:prstGeom>
          <a:noFill/>
          <a:ln>
            <a:solidFill>
              <a:schemeClr val="accent1"/>
            </a:solidFill>
          </a:ln>
        </p:spPr>
        <p:txBody>
          <a:bodyPr wrap="square" rtlCol="0">
            <a:spAutoFit/>
          </a:bodyPr>
          <a:lstStyle/>
          <a:p>
            <a:pPr algn="ctr"/>
            <a:r>
              <a:rPr lang="en-US" sz="2000" b="1" dirty="0">
                <a:solidFill>
                  <a:schemeClr val="accent1"/>
                </a:solidFill>
              </a:rPr>
              <a:t>Future Governance Choices</a:t>
            </a:r>
          </a:p>
        </p:txBody>
      </p:sp>
    </p:spTree>
    <p:extLst>
      <p:ext uri="{BB962C8B-B14F-4D97-AF65-F5344CB8AC3E}">
        <p14:creationId xmlns:p14="http://schemas.microsoft.com/office/powerpoint/2010/main" val="393744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61117E-68B1-4798-9D01-D59864914D19}"/>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Contributions</a:t>
            </a:r>
          </a:p>
        </p:txBody>
      </p:sp>
      <p:sp>
        <p:nvSpPr>
          <p:cNvPr id="3" name="Content Placeholder 2">
            <a:extLst>
              <a:ext uri="{FF2B5EF4-FFF2-40B4-BE49-F238E27FC236}">
                <a16:creationId xmlns:a16="http://schemas.microsoft.com/office/drawing/2014/main" id="{0B2F09B1-A1D3-427A-B1D2-930E5F3A42CC}"/>
              </a:ext>
            </a:extLst>
          </p:cNvPr>
          <p:cNvSpPr>
            <a:spLocks noGrp="1"/>
          </p:cNvSpPr>
          <p:nvPr>
            <p:ph idx="1"/>
          </p:nvPr>
        </p:nvSpPr>
        <p:spPr>
          <a:xfrm>
            <a:off x="4810259" y="649480"/>
            <a:ext cx="6555347" cy="5546047"/>
          </a:xfrm>
        </p:spPr>
        <p:txBody>
          <a:bodyPr anchor="ctr">
            <a:normAutofit/>
          </a:bodyPr>
          <a:lstStyle/>
          <a:p>
            <a:pPr marL="0" indent="0">
              <a:buNone/>
            </a:pPr>
            <a:r>
              <a:rPr lang="en-US" sz="2000" dirty="0"/>
              <a:t>Develops a human capital-centered framework of capability development and sourcing decisions in knowledge work. </a:t>
            </a:r>
          </a:p>
          <a:p>
            <a:pPr marL="0" indent="0">
              <a:buNone/>
            </a:pPr>
            <a:endParaRPr lang="en-US" sz="2000" dirty="0"/>
          </a:p>
          <a:p>
            <a:pPr marL="457200" indent="-457200">
              <a:buAutoNum type="arabicPeriod"/>
            </a:pPr>
            <a:r>
              <a:rPr lang="en-US" sz="2000" dirty="0"/>
              <a:t>Focuses on the functional level of human capital [HC], the primary ‘location’ of firm knowledge and capabilities (Grant 1996; Felin &amp; </a:t>
            </a:r>
            <a:r>
              <a:rPr lang="en-US" sz="2000" dirty="0" err="1"/>
              <a:t>Hesterly</a:t>
            </a:r>
            <a:r>
              <a:rPr lang="en-US" sz="2000" dirty="0"/>
              <a:t>, 2007)</a:t>
            </a:r>
          </a:p>
          <a:p>
            <a:pPr marL="457200" indent="-457200">
              <a:buAutoNum type="arabicPeriod"/>
            </a:pPr>
            <a:endParaRPr lang="en-US" sz="2000" dirty="0"/>
          </a:p>
          <a:p>
            <a:pPr marL="514350" indent="-514350">
              <a:buFont typeface="+mj-lt"/>
              <a:buAutoNum type="arabicPeriod"/>
            </a:pPr>
            <a:r>
              <a:rPr lang="en-US" sz="2000" dirty="0"/>
              <a:t>Emphasizes two central logics: impact of prior governance choices on HC; impact on governance choices on different incentive structures between firms</a:t>
            </a:r>
          </a:p>
          <a:p>
            <a:pPr marL="514350" indent="-514350">
              <a:buFont typeface="+mj-lt"/>
              <a:buAutoNum type="arabicPeriod"/>
            </a:pPr>
            <a:endParaRPr lang="en-US" sz="2000" dirty="0"/>
          </a:p>
          <a:p>
            <a:pPr marL="514350" indent="-514350">
              <a:buFont typeface="+mj-lt"/>
              <a:buAutoNum type="arabicPeriod"/>
            </a:pPr>
            <a:r>
              <a:rPr lang="en-US" sz="2000" dirty="0"/>
              <a:t>Considers contingencies that impact process of HC accumulation</a:t>
            </a:r>
          </a:p>
          <a:p>
            <a:pPr marL="514350" indent="-514350">
              <a:buFont typeface="+mj-lt"/>
              <a:buAutoNum type="arabicPeriod"/>
            </a:pPr>
            <a:endParaRPr lang="en-US" sz="2000" dirty="0"/>
          </a:p>
          <a:p>
            <a:pPr marL="514350" indent="-514350">
              <a:buFont typeface="+mj-lt"/>
              <a:buAutoNum type="arabicPeriod"/>
            </a:pPr>
            <a:r>
              <a:rPr lang="en-US" sz="2000" dirty="0"/>
              <a:t>Uses project-level patent data</a:t>
            </a:r>
          </a:p>
          <a:p>
            <a:endParaRPr lang="en-US" sz="2000" dirty="0"/>
          </a:p>
        </p:txBody>
      </p:sp>
      <p:sp>
        <p:nvSpPr>
          <p:cNvPr id="4" name="Slide Number Placeholder 3">
            <a:extLst>
              <a:ext uri="{FF2B5EF4-FFF2-40B4-BE49-F238E27FC236}">
                <a16:creationId xmlns:a16="http://schemas.microsoft.com/office/drawing/2014/main" id="{895AA210-4FB1-4A1B-A035-D92E7DCB83B3}"/>
              </a:ext>
            </a:extLst>
          </p:cNvPr>
          <p:cNvSpPr>
            <a:spLocks noGrp="1"/>
          </p:cNvSpPr>
          <p:nvPr>
            <p:ph type="sldNum" sz="quarter" idx="12"/>
          </p:nvPr>
        </p:nvSpPr>
        <p:spPr>
          <a:xfrm>
            <a:off x="11704320" y="6455664"/>
            <a:ext cx="448056" cy="365125"/>
          </a:xfrm>
        </p:spPr>
        <p:txBody>
          <a:bodyPr>
            <a:normAutofit/>
          </a:bodyPr>
          <a:lstStyle/>
          <a:p>
            <a:pPr>
              <a:spcAft>
                <a:spcPts val="600"/>
              </a:spcAft>
            </a:pPr>
            <a:fld id="{6D22F896-40B5-4ADD-8801-0D06FADFA095}" type="slidenum">
              <a:rPr lang="en-US" sz="1100" smtClean="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19042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8" y="220445"/>
            <a:ext cx="12133811" cy="988609"/>
          </a:xfrm>
        </p:spPr>
        <p:txBody>
          <a:bodyPr>
            <a:normAutofit/>
          </a:bodyPr>
          <a:lstStyle/>
          <a:p>
            <a:r>
              <a:rPr lang="en-US" sz="4000" b="1" dirty="0"/>
              <a:t>Theory/Model</a:t>
            </a:r>
          </a:p>
        </p:txBody>
      </p:sp>
      <p:sp>
        <p:nvSpPr>
          <p:cNvPr id="3" name="Content Placeholder 2"/>
          <p:cNvSpPr>
            <a:spLocks noGrp="1"/>
          </p:cNvSpPr>
          <p:nvPr>
            <p:ph idx="1"/>
          </p:nvPr>
        </p:nvSpPr>
        <p:spPr>
          <a:xfrm>
            <a:off x="1122558" y="1283677"/>
            <a:ext cx="9905999" cy="4422195"/>
          </a:xfrm>
        </p:spPr>
        <p:txBody>
          <a:bodyPr>
            <a:normAutofit/>
          </a:bodyPr>
          <a:lstStyle/>
          <a:p>
            <a:pPr marL="0" indent="0">
              <a:buNone/>
            </a:pPr>
            <a:r>
              <a:rPr lang="en-US" sz="2400" dirty="0"/>
              <a:t>Linking TCE (governance) and RBV (capabilities) literature by considering how governance leads to development of capabilities, namely human capital.</a:t>
            </a:r>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
        <p:nvSpPr>
          <p:cNvPr id="5" name="Rectangle: Rounded Corners 4"/>
          <p:cNvSpPr/>
          <p:nvPr/>
        </p:nvSpPr>
        <p:spPr>
          <a:xfrm>
            <a:off x="1638257" y="2967335"/>
            <a:ext cx="2054276" cy="83898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31505" y="3063662"/>
            <a:ext cx="2111604" cy="646331"/>
          </a:xfrm>
          <a:prstGeom prst="rect">
            <a:avLst/>
          </a:prstGeom>
          <a:noFill/>
        </p:spPr>
        <p:txBody>
          <a:bodyPr wrap="square" rtlCol="0">
            <a:spAutoFit/>
          </a:bodyPr>
          <a:lstStyle/>
          <a:p>
            <a:r>
              <a:rPr lang="en-US" b="1" dirty="0">
                <a:solidFill>
                  <a:srgbClr val="FFFF00"/>
                </a:solidFill>
              </a:rPr>
              <a:t>Human Capital (Becker 1964)</a:t>
            </a:r>
          </a:p>
        </p:txBody>
      </p:sp>
      <p:cxnSp>
        <p:nvCxnSpPr>
          <p:cNvPr id="8" name="Straight Arrow Connector 7"/>
          <p:cNvCxnSpPr/>
          <p:nvPr/>
        </p:nvCxnSpPr>
        <p:spPr>
          <a:xfrm flipV="1">
            <a:off x="3692533" y="3356214"/>
            <a:ext cx="904972" cy="94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p:cNvSpPr/>
          <p:nvPr/>
        </p:nvSpPr>
        <p:spPr>
          <a:xfrm>
            <a:off x="4597505" y="2981331"/>
            <a:ext cx="2318994" cy="120032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75276" y="2967335"/>
            <a:ext cx="2163452" cy="923330"/>
          </a:xfrm>
          <a:prstGeom prst="rect">
            <a:avLst/>
          </a:prstGeom>
          <a:noFill/>
        </p:spPr>
        <p:txBody>
          <a:bodyPr wrap="square" rtlCol="0">
            <a:spAutoFit/>
          </a:bodyPr>
          <a:lstStyle/>
          <a:p>
            <a:r>
              <a:rPr lang="en-US" b="1" dirty="0">
                <a:solidFill>
                  <a:srgbClr val="FFFF00"/>
                </a:solidFill>
              </a:rPr>
              <a:t>Managerial Rents Model (</a:t>
            </a:r>
            <a:r>
              <a:rPr lang="en-US" b="1" dirty="0" err="1">
                <a:solidFill>
                  <a:srgbClr val="FFFF00"/>
                </a:solidFill>
              </a:rPr>
              <a:t>Castanias</a:t>
            </a:r>
            <a:r>
              <a:rPr lang="en-US" b="1" dirty="0">
                <a:solidFill>
                  <a:srgbClr val="FFFF00"/>
                </a:solidFill>
              </a:rPr>
              <a:t> &amp; </a:t>
            </a:r>
            <a:r>
              <a:rPr lang="en-US" b="1" dirty="0" err="1">
                <a:solidFill>
                  <a:srgbClr val="FFFF00"/>
                </a:solidFill>
              </a:rPr>
              <a:t>Helfat</a:t>
            </a:r>
            <a:r>
              <a:rPr lang="en-US" b="1" dirty="0">
                <a:solidFill>
                  <a:srgbClr val="FFFF00"/>
                </a:solidFill>
              </a:rPr>
              <a:t> 1991, 2001)</a:t>
            </a:r>
          </a:p>
        </p:txBody>
      </p:sp>
      <p:cxnSp>
        <p:nvCxnSpPr>
          <p:cNvPr id="14" name="Straight Connector 13"/>
          <p:cNvCxnSpPr/>
          <p:nvPr/>
        </p:nvCxnSpPr>
        <p:spPr>
          <a:xfrm flipH="1">
            <a:off x="4371261" y="4181660"/>
            <a:ext cx="641024" cy="7129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91256" y="4181660"/>
            <a:ext cx="464279" cy="720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2"/>
          </p:cNvCxnSpPr>
          <p:nvPr/>
        </p:nvCxnSpPr>
        <p:spPr>
          <a:xfrm>
            <a:off x="5757002" y="4181660"/>
            <a:ext cx="0" cy="7205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692533" y="4894582"/>
            <a:ext cx="1230216" cy="121425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123021" y="4916206"/>
            <a:ext cx="1237258" cy="11926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591255" y="4902209"/>
            <a:ext cx="1192509" cy="1206631"/>
          </a:xfrm>
          <a:prstGeom prst="ellipse">
            <a:avLst/>
          </a:prstGeom>
          <a:solidFill>
            <a:schemeClr val="accent2">
              <a:lumMod val="7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34318" y="5080239"/>
            <a:ext cx="857455" cy="615553"/>
          </a:xfrm>
          <a:prstGeom prst="rect">
            <a:avLst/>
          </a:prstGeom>
          <a:noFill/>
        </p:spPr>
        <p:txBody>
          <a:bodyPr wrap="square" rtlCol="0">
            <a:spAutoFit/>
          </a:bodyPr>
          <a:lstStyle/>
          <a:p>
            <a:r>
              <a:rPr lang="en-US" sz="1700" b="1" dirty="0">
                <a:solidFill>
                  <a:srgbClr val="FFFF00"/>
                </a:solidFill>
              </a:rPr>
              <a:t>Firm specific</a:t>
            </a:r>
          </a:p>
        </p:txBody>
      </p:sp>
      <p:sp>
        <p:nvSpPr>
          <p:cNvPr id="28" name="TextBox 27"/>
          <p:cNvSpPr txBox="1"/>
          <p:nvPr/>
        </p:nvSpPr>
        <p:spPr>
          <a:xfrm>
            <a:off x="5283238" y="5103648"/>
            <a:ext cx="972134" cy="646331"/>
          </a:xfrm>
          <a:prstGeom prst="rect">
            <a:avLst/>
          </a:prstGeom>
          <a:noFill/>
        </p:spPr>
        <p:txBody>
          <a:bodyPr wrap="square" rtlCol="0">
            <a:spAutoFit/>
          </a:bodyPr>
          <a:lstStyle/>
          <a:p>
            <a:r>
              <a:rPr lang="en-US" b="1" dirty="0">
                <a:solidFill>
                  <a:srgbClr val="FFFF00"/>
                </a:solidFill>
              </a:rPr>
              <a:t>Industry specific</a:t>
            </a:r>
          </a:p>
        </p:txBody>
      </p:sp>
      <p:sp>
        <p:nvSpPr>
          <p:cNvPr id="29" name="TextBox 28"/>
          <p:cNvSpPr txBox="1"/>
          <p:nvPr/>
        </p:nvSpPr>
        <p:spPr>
          <a:xfrm>
            <a:off x="6716994" y="5261917"/>
            <a:ext cx="955074" cy="369332"/>
          </a:xfrm>
          <a:prstGeom prst="rect">
            <a:avLst/>
          </a:prstGeom>
          <a:noFill/>
        </p:spPr>
        <p:txBody>
          <a:bodyPr wrap="square" rtlCol="0">
            <a:spAutoFit/>
          </a:bodyPr>
          <a:lstStyle/>
          <a:p>
            <a:r>
              <a:rPr lang="en-US" b="1" dirty="0">
                <a:solidFill>
                  <a:srgbClr val="FFFF00"/>
                </a:solidFill>
              </a:rPr>
              <a:t>General</a:t>
            </a:r>
          </a:p>
        </p:txBody>
      </p:sp>
      <p:cxnSp>
        <p:nvCxnSpPr>
          <p:cNvPr id="31" name="Straight Arrow Connector 30"/>
          <p:cNvCxnSpPr>
            <a:stCxn id="26" idx="6"/>
          </p:cNvCxnSpPr>
          <p:nvPr/>
        </p:nvCxnSpPr>
        <p:spPr>
          <a:xfrm flipV="1">
            <a:off x="7783764" y="5501710"/>
            <a:ext cx="622170" cy="38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8444929" y="4847554"/>
            <a:ext cx="1370422" cy="130831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444929" y="5317043"/>
            <a:ext cx="1458335" cy="369332"/>
          </a:xfrm>
          <a:prstGeom prst="rect">
            <a:avLst/>
          </a:prstGeom>
          <a:noFill/>
        </p:spPr>
        <p:txBody>
          <a:bodyPr wrap="square" rtlCol="0">
            <a:spAutoFit/>
          </a:bodyPr>
          <a:lstStyle/>
          <a:p>
            <a:r>
              <a:rPr lang="en-US" b="1" dirty="0">
                <a:solidFill>
                  <a:srgbClr val="FFFF00"/>
                </a:solidFill>
              </a:rPr>
              <a:t>Occupational</a:t>
            </a:r>
          </a:p>
        </p:txBody>
      </p:sp>
      <p:cxnSp>
        <p:nvCxnSpPr>
          <p:cNvPr id="35" name="Straight Arrow Connector 34"/>
          <p:cNvCxnSpPr/>
          <p:nvPr/>
        </p:nvCxnSpPr>
        <p:spPr>
          <a:xfrm>
            <a:off x="6916499" y="3356214"/>
            <a:ext cx="9049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p:cNvSpPr/>
          <p:nvPr/>
        </p:nvSpPr>
        <p:spPr>
          <a:xfrm>
            <a:off x="7821471" y="2997233"/>
            <a:ext cx="2196445" cy="80908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966051" y="3042476"/>
            <a:ext cx="1849300" cy="646331"/>
          </a:xfrm>
          <a:prstGeom prst="rect">
            <a:avLst/>
          </a:prstGeom>
          <a:noFill/>
        </p:spPr>
        <p:txBody>
          <a:bodyPr wrap="square" rtlCol="0">
            <a:spAutoFit/>
          </a:bodyPr>
          <a:lstStyle/>
          <a:p>
            <a:r>
              <a:rPr lang="en-US" dirty="0">
                <a:solidFill>
                  <a:srgbClr val="FFFF00"/>
                </a:solidFill>
              </a:rPr>
              <a:t>Knowledge Sourcing Choice</a:t>
            </a:r>
          </a:p>
        </p:txBody>
      </p:sp>
    </p:spTree>
    <p:extLst>
      <p:ext uri="{BB962C8B-B14F-4D97-AF65-F5344CB8AC3E}">
        <p14:creationId xmlns:p14="http://schemas.microsoft.com/office/powerpoint/2010/main" val="80605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1E0B-F0EF-4C8D-B3EB-21F2B4B0DB80}"/>
              </a:ext>
            </a:extLst>
          </p:cNvPr>
          <p:cNvSpPr>
            <a:spLocks noGrp="1"/>
          </p:cNvSpPr>
          <p:nvPr>
            <p:ph type="title"/>
          </p:nvPr>
        </p:nvSpPr>
        <p:spPr>
          <a:xfrm>
            <a:off x="0" y="274638"/>
            <a:ext cx="12192000" cy="1143000"/>
          </a:xfrm>
        </p:spPr>
        <p:txBody>
          <a:bodyPr/>
          <a:lstStyle/>
          <a:p>
            <a:r>
              <a:rPr lang="en-US" sz="3200" b="1" dirty="0"/>
              <a:t>Three Types of Human Capital </a:t>
            </a:r>
            <a:r>
              <a:rPr lang="en-US" sz="2000" dirty="0"/>
              <a:t>(</a:t>
            </a:r>
            <a:r>
              <a:rPr lang="en-US" sz="2000" dirty="0" err="1"/>
              <a:t>Castanias</a:t>
            </a:r>
            <a:r>
              <a:rPr lang="en-US" sz="2000" dirty="0"/>
              <a:t> &amp; Helfat, 1991)</a:t>
            </a:r>
            <a:endParaRPr lang="en-US" dirty="0"/>
          </a:p>
        </p:txBody>
      </p:sp>
      <p:sp>
        <p:nvSpPr>
          <p:cNvPr id="3" name="Content Placeholder 2">
            <a:extLst>
              <a:ext uri="{FF2B5EF4-FFF2-40B4-BE49-F238E27FC236}">
                <a16:creationId xmlns:a16="http://schemas.microsoft.com/office/drawing/2014/main" id="{44E64CB3-6196-4BEF-AEF1-901D2F0BF041}"/>
              </a:ext>
            </a:extLst>
          </p:cNvPr>
          <p:cNvSpPr>
            <a:spLocks noGrp="1"/>
          </p:cNvSpPr>
          <p:nvPr>
            <p:ph idx="1"/>
          </p:nvPr>
        </p:nvSpPr>
        <p:spPr/>
        <p:txBody>
          <a:bodyPr>
            <a:normAutofit/>
          </a:bodyPr>
          <a:lstStyle/>
          <a:p>
            <a:r>
              <a:rPr lang="en-US" sz="2400" b="1" dirty="0"/>
              <a:t>Firm-Specific Human Capital</a:t>
            </a:r>
            <a:r>
              <a:rPr lang="en-US" sz="2400" dirty="0"/>
              <a:t>: Knowledge and skills that are unique to the firm            (e.g., knowledge about specific strategies, processes, and technologies of the firm).</a:t>
            </a:r>
          </a:p>
          <a:p>
            <a:endParaRPr lang="en-US" sz="2400" dirty="0"/>
          </a:p>
          <a:p>
            <a:r>
              <a:rPr lang="en-US" sz="2400" b="1" dirty="0"/>
              <a:t>Industry-Specific Human Capital</a:t>
            </a:r>
            <a:r>
              <a:rPr lang="en-US" sz="2400" dirty="0"/>
              <a:t>: Knowledge about the industry setting or domain in which a project is situated and is re-deployable across a set of firms with projects in the same industry.</a:t>
            </a:r>
          </a:p>
          <a:p>
            <a:endParaRPr lang="en-US" sz="2400" dirty="0"/>
          </a:p>
          <a:p>
            <a:r>
              <a:rPr lang="en-US" sz="2400" b="1" dirty="0"/>
              <a:t>Occupational (General) Human Capital</a:t>
            </a:r>
            <a:r>
              <a:rPr lang="en-US" sz="2400" dirty="0"/>
              <a:t>: Knowledge and skills required to perform work within a professional or functional area, often easily transferred across different industries and firm settings.</a:t>
            </a:r>
          </a:p>
          <a:p>
            <a:endParaRPr lang="en-US" dirty="0"/>
          </a:p>
          <a:p>
            <a:endParaRPr lang="en-US" dirty="0"/>
          </a:p>
        </p:txBody>
      </p:sp>
      <p:sp>
        <p:nvSpPr>
          <p:cNvPr id="4" name="Slide Number Placeholder 3">
            <a:extLst>
              <a:ext uri="{FF2B5EF4-FFF2-40B4-BE49-F238E27FC236}">
                <a16:creationId xmlns:a16="http://schemas.microsoft.com/office/drawing/2014/main" id="{95083ECE-1846-4C2C-A039-4A0A38D4F050}"/>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06448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793"/>
            <a:ext cx="12192000" cy="877773"/>
          </a:xfrm>
        </p:spPr>
        <p:txBody>
          <a:bodyPr>
            <a:normAutofit/>
          </a:bodyPr>
          <a:lstStyle/>
          <a:p>
            <a:r>
              <a:rPr lang="en-US" sz="3200" b="1" dirty="0"/>
              <a:t>Hypothesis 1</a:t>
            </a:r>
            <a:r>
              <a:rPr lang="en-US" sz="4000" dirty="0"/>
              <a:t> (Firm-Specific)</a:t>
            </a:r>
          </a:p>
        </p:txBody>
      </p:sp>
      <p:sp>
        <p:nvSpPr>
          <p:cNvPr id="3" name="Content Placeholder 2"/>
          <p:cNvSpPr>
            <a:spLocks noGrp="1"/>
          </p:cNvSpPr>
          <p:nvPr>
            <p:ph idx="1"/>
          </p:nvPr>
        </p:nvSpPr>
        <p:spPr>
          <a:xfrm>
            <a:off x="329784" y="1496290"/>
            <a:ext cx="11430000" cy="5429165"/>
          </a:xfrm>
        </p:spPr>
        <p:txBody>
          <a:bodyPr>
            <a:normAutofit/>
          </a:bodyPr>
          <a:lstStyle/>
          <a:p>
            <a:pPr marL="0" indent="0">
              <a:buNone/>
            </a:pPr>
            <a:r>
              <a:rPr lang="en-US" sz="2400" dirty="0"/>
              <a:t>H1: Firms are less likely to outsource knowledge projects the greater their relevant firm-specific human capital developed by performing prior related projects internally.</a:t>
            </a:r>
          </a:p>
          <a:p>
            <a:pPr marL="0" indent="0">
              <a:buNone/>
            </a:pPr>
            <a:endParaRPr lang="en-US" sz="2800" dirty="0">
              <a:solidFill>
                <a:schemeClr val="accent3">
                  <a:lumMod val="50000"/>
                </a:schemeClr>
              </a:solidFill>
              <a:effectLst/>
            </a:endParaRPr>
          </a:p>
          <a:p>
            <a:r>
              <a:rPr lang="en-US" sz="2800" b="1" dirty="0">
                <a:solidFill>
                  <a:schemeClr val="accent3">
                    <a:lumMod val="50000"/>
                  </a:schemeClr>
                </a:solidFill>
                <a:effectLst/>
              </a:rPr>
              <a:t>External suppliers’ disadvantages</a:t>
            </a:r>
          </a:p>
          <a:p>
            <a:pPr marL="457200" lvl="1" indent="0">
              <a:buNone/>
            </a:pPr>
            <a:r>
              <a:rPr lang="en-US" sz="1600" dirty="0"/>
              <a:t>(Grant 1996; </a:t>
            </a:r>
            <a:r>
              <a:rPr lang="en-US" sz="1600" dirty="0" err="1"/>
              <a:t>Kogut</a:t>
            </a:r>
            <a:r>
              <a:rPr lang="en-US" sz="1600" dirty="0"/>
              <a:t> &amp; Zander 1992, 1996)</a:t>
            </a:r>
          </a:p>
          <a:p>
            <a:r>
              <a:rPr lang="en-US" sz="2800" b="1" dirty="0">
                <a:solidFill>
                  <a:schemeClr val="accent3">
                    <a:lumMod val="50000"/>
                  </a:schemeClr>
                </a:solidFill>
                <a:effectLst/>
              </a:rPr>
              <a:t>Time compression diseconomies</a:t>
            </a:r>
          </a:p>
          <a:p>
            <a:pPr marL="457200" lvl="1" indent="0">
              <a:buNone/>
            </a:pPr>
            <a:r>
              <a:rPr lang="en-US" sz="1600" dirty="0"/>
              <a:t>(</a:t>
            </a:r>
            <a:r>
              <a:rPr lang="en-US" sz="1600" dirty="0" err="1"/>
              <a:t>Dierickx</a:t>
            </a:r>
            <a:r>
              <a:rPr lang="en-US" sz="1600" dirty="0"/>
              <a:t> &amp; Cool 1989, Knott et al. 2003)</a:t>
            </a:r>
          </a:p>
          <a:p>
            <a:r>
              <a:rPr lang="en-US" sz="2800" b="1" dirty="0">
                <a:solidFill>
                  <a:schemeClr val="accent3">
                    <a:lumMod val="50000"/>
                  </a:schemeClr>
                </a:solidFill>
                <a:effectLst/>
              </a:rPr>
              <a:t>Governance </a:t>
            </a:r>
            <a:r>
              <a:rPr lang="en-US" sz="2800" b="1" dirty="0" err="1">
                <a:solidFill>
                  <a:schemeClr val="accent3">
                    <a:lumMod val="50000"/>
                  </a:schemeClr>
                </a:solidFill>
                <a:effectLst/>
              </a:rPr>
              <a:t>inseparabilities</a:t>
            </a:r>
            <a:endParaRPr lang="en-US" sz="2800" b="1" dirty="0">
              <a:solidFill>
                <a:schemeClr val="accent3">
                  <a:lumMod val="50000"/>
                </a:schemeClr>
              </a:solidFill>
              <a:effectLst/>
            </a:endParaRPr>
          </a:p>
          <a:p>
            <a:pPr marL="457200" lvl="1" indent="0">
              <a:buNone/>
            </a:pPr>
            <a:r>
              <a:rPr lang="en-US" sz="1600" dirty="0">
                <a:effectLst/>
              </a:rPr>
              <a:t>(</a:t>
            </a:r>
            <a:r>
              <a:rPr lang="en-US" sz="1600" dirty="0" err="1">
                <a:effectLst/>
              </a:rPr>
              <a:t>Argyres</a:t>
            </a:r>
            <a:r>
              <a:rPr lang="en-US" sz="1600" dirty="0">
                <a:effectLst/>
              </a:rPr>
              <a:t> </a:t>
            </a:r>
            <a:r>
              <a:rPr lang="en-US" sz="1600" dirty="0"/>
              <a:t>&amp;</a:t>
            </a:r>
            <a:r>
              <a:rPr lang="en-US" sz="1600" dirty="0">
                <a:effectLst/>
              </a:rPr>
              <a:t> </a:t>
            </a:r>
            <a:r>
              <a:rPr lang="en-US" sz="1600" dirty="0" err="1">
                <a:effectLst/>
              </a:rPr>
              <a:t>Liebeskind</a:t>
            </a:r>
            <a:r>
              <a:rPr lang="en-US" sz="1600" dirty="0">
                <a:effectLst/>
              </a:rPr>
              <a:t> 1999)</a:t>
            </a:r>
          </a:p>
          <a:p>
            <a:r>
              <a:rPr lang="en-US" sz="2800" b="1" dirty="0">
                <a:solidFill>
                  <a:schemeClr val="accent3">
                    <a:lumMod val="50000"/>
                  </a:schemeClr>
                </a:solidFill>
              </a:rPr>
              <a:t>Inter-Organizational Learning </a:t>
            </a:r>
            <a:r>
              <a:rPr lang="en-US" sz="2800" dirty="0">
                <a:solidFill>
                  <a:schemeClr val="accent3">
                    <a:lumMod val="50000"/>
                  </a:schemeClr>
                </a:solidFill>
              </a:rPr>
              <a:t>[</a:t>
            </a:r>
            <a:r>
              <a:rPr lang="en-US" sz="1800" dirty="0">
                <a:solidFill>
                  <a:schemeClr val="accent3">
                    <a:lumMod val="50000"/>
                  </a:schemeClr>
                </a:solidFill>
              </a:rPr>
              <a:t>relatedly, but not explicitly, Transactional Value (Zajac and Olsen, 1993)] </a:t>
            </a:r>
            <a:r>
              <a:rPr lang="en-US" sz="1600" dirty="0"/>
              <a:t>(Mayer &amp; Argyres, 2004)</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
        <p:nvSpPr>
          <p:cNvPr id="6" name="Rectangle 5"/>
          <p:cNvSpPr/>
          <p:nvPr/>
        </p:nvSpPr>
        <p:spPr>
          <a:xfrm>
            <a:off x="6818243" y="2922104"/>
            <a:ext cx="3906079" cy="245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63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308"/>
            <a:ext cx="12192000" cy="877773"/>
          </a:xfrm>
        </p:spPr>
        <p:txBody>
          <a:bodyPr>
            <a:normAutofit/>
          </a:bodyPr>
          <a:lstStyle/>
          <a:p>
            <a:r>
              <a:rPr lang="en-US" sz="3200" b="1" dirty="0"/>
              <a:t>Hypothesis 2</a:t>
            </a:r>
            <a:r>
              <a:rPr lang="en-US" sz="4000" dirty="0"/>
              <a:t> (Industry-specific)</a:t>
            </a:r>
          </a:p>
        </p:txBody>
      </p:sp>
      <p:sp>
        <p:nvSpPr>
          <p:cNvPr id="3" name="Content Placeholder 2"/>
          <p:cNvSpPr>
            <a:spLocks noGrp="1"/>
          </p:cNvSpPr>
          <p:nvPr>
            <p:ph idx="1"/>
          </p:nvPr>
        </p:nvSpPr>
        <p:spPr>
          <a:xfrm>
            <a:off x="179883" y="1476399"/>
            <a:ext cx="11834734" cy="5399185"/>
          </a:xfrm>
        </p:spPr>
        <p:txBody>
          <a:bodyPr>
            <a:normAutofit/>
          </a:bodyPr>
          <a:lstStyle/>
          <a:p>
            <a:pPr marL="0" indent="0">
              <a:buNone/>
            </a:pPr>
            <a:r>
              <a:rPr lang="en-US" sz="2400" dirty="0"/>
              <a:t>H2: Firms are less likely to outsource knowledge projects the greater the relevant industry-specific human capital developed by previously internalizing knowledge projects in the same domain.</a:t>
            </a:r>
          </a:p>
          <a:p>
            <a:pPr marL="0" indent="0">
              <a:buNone/>
            </a:pPr>
            <a:endParaRPr lang="en-US" sz="2800" dirty="0">
              <a:solidFill>
                <a:schemeClr val="accent3">
                  <a:lumMod val="50000"/>
                </a:schemeClr>
              </a:solidFill>
              <a:effectLst/>
            </a:endParaRPr>
          </a:p>
          <a:p>
            <a:r>
              <a:rPr lang="en-US" sz="2800" b="1" dirty="0">
                <a:solidFill>
                  <a:schemeClr val="accent3">
                    <a:lumMod val="50000"/>
                  </a:schemeClr>
                </a:solidFill>
                <a:effectLst/>
              </a:rPr>
              <a:t>Suppliers withhold knowledge from client</a:t>
            </a:r>
          </a:p>
          <a:p>
            <a:pPr marL="0" indent="0">
              <a:buNone/>
            </a:pPr>
            <a:endParaRPr lang="en-US" sz="2800" dirty="0">
              <a:solidFill>
                <a:schemeClr val="accent3">
                  <a:lumMod val="50000"/>
                </a:schemeClr>
              </a:solidFill>
              <a:effectLst/>
            </a:endParaRPr>
          </a:p>
          <a:p>
            <a:r>
              <a:rPr lang="en-US" sz="2800" b="1" dirty="0">
                <a:solidFill>
                  <a:schemeClr val="accent3">
                    <a:lumMod val="50000"/>
                  </a:schemeClr>
                </a:solidFill>
                <a:effectLst/>
              </a:rPr>
              <a:t>Difficult to learn industry-specific </a:t>
            </a:r>
            <a:r>
              <a:rPr lang="en-US" sz="2800" b="1" dirty="0">
                <a:solidFill>
                  <a:schemeClr val="accent3">
                    <a:lumMod val="50000"/>
                  </a:schemeClr>
                </a:solidFill>
              </a:rPr>
              <a:t>human capital</a:t>
            </a:r>
            <a:r>
              <a:rPr lang="en-US" sz="2800" b="1" dirty="0">
                <a:solidFill>
                  <a:schemeClr val="accent3">
                    <a:lumMod val="50000"/>
                  </a:schemeClr>
                </a:solidFill>
                <a:effectLst/>
              </a:rPr>
              <a:t> </a:t>
            </a:r>
          </a:p>
          <a:p>
            <a:pPr marL="457200" lvl="1" indent="0">
              <a:buNone/>
            </a:pPr>
            <a:r>
              <a:rPr lang="en-US" sz="1600" dirty="0"/>
              <a:t>(</a:t>
            </a:r>
            <a:r>
              <a:rPr lang="en-US" sz="1600" dirty="0" err="1"/>
              <a:t>Darr</a:t>
            </a:r>
            <a:r>
              <a:rPr lang="en-US" sz="1600" dirty="0"/>
              <a:t> et al. 1995, Argote &amp; Ingram 2000)</a:t>
            </a:r>
          </a:p>
          <a:p>
            <a:pPr marL="0" indent="0">
              <a:buNone/>
            </a:pPr>
            <a:endParaRPr lang="en-US" sz="3600" dirty="0">
              <a:solidFill>
                <a:schemeClr val="accent3">
                  <a:lumMod val="50000"/>
                </a:schemeClr>
              </a:solidFill>
              <a:effectLst/>
            </a:endParaRPr>
          </a:p>
          <a:p>
            <a:r>
              <a:rPr lang="en-US" sz="2800" b="1" dirty="0">
                <a:solidFill>
                  <a:schemeClr val="accent3">
                    <a:lumMod val="50000"/>
                  </a:schemeClr>
                </a:solidFill>
                <a:effectLst/>
              </a:rPr>
              <a:t>Learning by doing </a:t>
            </a:r>
            <a:r>
              <a:rPr lang="en-US" sz="2800" dirty="0">
                <a:solidFill>
                  <a:schemeClr val="accent3">
                    <a:lumMod val="50000"/>
                  </a:schemeClr>
                </a:solidFill>
                <a:effectLst/>
              </a:rPr>
              <a:t>(i.e., through internalization)</a:t>
            </a:r>
          </a:p>
          <a:p>
            <a:pPr marL="457200" lvl="1" indent="0">
              <a:buNone/>
            </a:pPr>
            <a:r>
              <a:rPr lang="en-US" sz="1600" dirty="0">
                <a:effectLst/>
              </a:rPr>
              <a:t>(Hatch </a:t>
            </a:r>
            <a:r>
              <a:rPr lang="en-US" sz="1600" dirty="0"/>
              <a:t>&amp;</a:t>
            </a:r>
            <a:r>
              <a:rPr lang="en-US" sz="1600" dirty="0">
                <a:effectLst/>
              </a:rPr>
              <a:t> Dyer 2004)</a:t>
            </a:r>
          </a:p>
          <a:p>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
        <p:nvSpPr>
          <p:cNvPr id="6" name="Rectangle 5"/>
          <p:cNvSpPr/>
          <p:nvPr/>
        </p:nvSpPr>
        <p:spPr>
          <a:xfrm>
            <a:off x="6818243" y="2922104"/>
            <a:ext cx="3906079" cy="245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57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288"/>
            <a:ext cx="12192000" cy="877773"/>
          </a:xfrm>
        </p:spPr>
        <p:txBody>
          <a:bodyPr>
            <a:normAutofit/>
          </a:bodyPr>
          <a:lstStyle/>
          <a:p>
            <a:r>
              <a:rPr lang="en-US" sz="3200" b="1" dirty="0"/>
              <a:t>Hypothesis 3</a:t>
            </a:r>
            <a:r>
              <a:rPr lang="en-US" sz="4000" dirty="0"/>
              <a:t> (Firm/Industry interaction)</a:t>
            </a:r>
          </a:p>
        </p:txBody>
      </p:sp>
      <p:sp>
        <p:nvSpPr>
          <p:cNvPr id="3" name="Content Placeholder 2"/>
          <p:cNvSpPr>
            <a:spLocks noGrp="1"/>
          </p:cNvSpPr>
          <p:nvPr>
            <p:ph idx="1"/>
          </p:nvPr>
        </p:nvSpPr>
        <p:spPr>
          <a:xfrm>
            <a:off x="419725" y="1496291"/>
            <a:ext cx="11557415" cy="4294910"/>
          </a:xfrm>
        </p:spPr>
        <p:txBody>
          <a:bodyPr>
            <a:normAutofit fontScale="85000" lnSpcReduction="10000"/>
          </a:bodyPr>
          <a:lstStyle/>
          <a:p>
            <a:pPr marL="0" indent="0">
              <a:buNone/>
            </a:pPr>
            <a:r>
              <a:rPr lang="en-US" sz="2800" dirty="0"/>
              <a:t>H3:  The marginal impact of higher firm-specific or industry-specific human capital on the tendency of firms to internalize knowledge work is highest when the other type of human capital (firm-specific or industry-specific) is low.</a:t>
            </a:r>
          </a:p>
          <a:p>
            <a:pPr marL="0" indent="0">
              <a:buNone/>
            </a:pPr>
            <a:endParaRPr lang="en-US" sz="2800" dirty="0"/>
          </a:p>
          <a:p>
            <a:pPr marL="0" indent="0">
              <a:buNone/>
            </a:pPr>
            <a:r>
              <a:rPr lang="en-US" sz="2800" dirty="0">
                <a:solidFill>
                  <a:schemeClr val="accent3">
                    <a:lumMod val="50000"/>
                  </a:schemeClr>
                </a:solidFill>
                <a:effectLst/>
              </a:rPr>
              <a:t>Relevance of </a:t>
            </a:r>
            <a:r>
              <a:rPr lang="en-US" sz="2800" dirty="0">
                <a:solidFill>
                  <a:schemeClr val="accent3">
                    <a:lumMod val="50000"/>
                  </a:schemeClr>
                </a:solidFill>
              </a:rPr>
              <a:t>b</a:t>
            </a:r>
            <a:r>
              <a:rPr lang="en-US" sz="2800" dirty="0">
                <a:solidFill>
                  <a:schemeClr val="accent3">
                    <a:lumMod val="50000"/>
                  </a:schemeClr>
                </a:solidFill>
                <a:effectLst/>
              </a:rPr>
              <a:t>oth t</a:t>
            </a:r>
            <a:r>
              <a:rPr lang="en-US" sz="2800" dirty="0">
                <a:solidFill>
                  <a:schemeClr val="accent3">
                    <a:lumMod val="50000"/>
                  </a:schemeClr>
                </a:solidFill>
              </a:rPr>
              <a:t>ypes of HC for an activity</a:t>
            </a:r>
          </a:p>
          <a:p>
            <a:pPr marL="0" indent="0">
              <a:buNone/>
            </a:pPr>
            <a:endParaRPr lang="en-US" sz="2800" dirty="0">
              <a:solidFill>
                <a:schemeClr val="accent3">
                  <a:lumMod val="50000"/>
                </a:schemeClr>
              </a:solidFill>
              <a:effectLst/>
            </a:endParaRPr>
          </a:p>
          <a:p>
            <a:pPr marL="0" indent="0">
              <a:buNone/>
            </a:pPr>
            <a:r>
              <a:rPr lang="en-US" sz="2800" dirty="0">
                <a:solidFill>
                  <a:schemeClr val="accent3">
                    <a:lumMod val="50000"/>
                  </a:schemeClr>
                </a:solidFill>
                <a:effectLst/>
              </a:rPr>
              <a:t>One is high, another is low:</a:t>
            </a:r>
            <a:endParaRPr lang="en-US" sz="2800" dirty="0">
              <a:solidFill>
                <a:schemeClr val="accent3">
                  <a:lumMod val="50000"/>
                </a:schemeClr>
              </a:solidFill>
              <a:effectLst/>
              <a:sym typeface="Wingdings"/>
            </a:endParaRPr>
          </a:p>
          <a:p>
            <a:pPr>
              <a:spcBef>
                <a:spcPts val="1200"/>
              </a:spcBef>
            </a:pPr>
            <a:r>
              <a:rPr lang="en-US" dirty="0">
                <a:sym typeface="Wingdings"/>
              </a:rPr>
              <a:t>Increased capability to the knowledge work</a:t>
            </a:r>
          </a:p>
          <a:p>
            <a:r>
              <a:rPr lang="en-US" dirty="0">
                <a:sym typeface="Wingdings"/>
              </a:rPr>
              <a:t>Coordination benefits of using internal HC</a:t>
            </a:r>
          </a:p>
          <a:p>
            <a:r>
              <a:rPr lang="en-US" dirty="0">
                <a:sym typeface="Wingdings"/>
              </a:rPr>
              <a:t>Marginal benefits when firm- or industry- HC is high and the other increases</a:t>
            </a:r>
          </a:p>
          <a:p>
            <a:pPr marL="0" indent="0">
              <a:buNone/>
            </a:pPr>
            <a:endParaRPr lang="en-US" dirty="0">
              <a:sym typeface="Wingdings"/>
            </a:endParaRP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
        <p:nvSpPr>
          <p:cNvPr id="6" name="Rectangle 5"/>
          <p:cNvSpPr/>
          <p:nvPr/>
        </p:nvSpPr>
        <p:spPr>
          <a:xfrm>
            <a:off x="6818243" y="2922104"/>
            <a:ext cx="3906079" cy="245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06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337"/>
            <a:ext cx="12192000" cy="877773"/>
          </a:xfrm>
        </p:spPr>
        <p:txBody>
          <a:bodyPr>
            <a:normAutofit/>
          </a:bodyPr>
          <a:lstStyle/>
          <a:p>
            <a:r>
              <a:rPr lang="en-US" sz="3200" b="1" dirty="0"/>
              <a:t>Hypothesis 4</a:t>
            </a:r>
            <a:r>
              <a:rPr lang="en-US" sz="4000" dirty="0"/>
              <a:t> (Occupational)</a:t>
            </a:r>
          </a:p>
        </p:txBody>
      </p:sp>
      <p:sp>
        <p:nvSpPr>
          <p:cNvPr id="3" name="Content Placeholder 2"/>
          <p:cNvSpPr>
            <a:spLocks noGrp="1"/>
          </p:cNvSpPr>
          <p:nvPr>
            <p:ph idx="1"/>
          </p:nvPr>
        </p:nvSpPr>
        <p:spPr>
          <a:xfrm>
            <a:off x="284814" y="1496290"/>
            <a:ext cx="11452484" cy="5361710"/>
          </a:xfrm>
        </p:spPr>
        <p:txBody>
          <a:bodyPr>
            <a:normAutofit/>
          </a:bodyPr>
          <a:lstStyle/>
          <a:p>
            <a:pPr marL="0" lvl="0" indent="0" defTabSz="457200">
              <a:spcBef>
                <a:spcPts val="0"/>
              </a:spcBef>
              <a:buNone/>
            </a:pPr>
            <a:r>
              <a:rPr lang="en-US" sz="2400" dirty="0">
                <a:solidFill>
                  <a:prstClr val="black"/>
                </a:solidFill>
              </a:rPr>
              <a:t>H4:  Firms are more likely to outsource knowledge projects situated in areas that are highly contested (and thus rely heavily on occupational human capital)</a:t>
            </a:r>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
        <p:nvSpPr>
          <p:cNvPr id="6" name="Rectangle 5"/>
          <p:cNvSpPr/>
          <p:nvPr/>
        </p:nvSpPr>
        <p:spPr>
          <a:xfrm>
            <a:off x="6818243" y="2922104"/>
            <a:ext cx="3906079" cy="245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03866" y="3183467"/>
            <a:ext cx="4781567" cy="219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4702" y="3046945"/>
            <a:ext cx="11317574" cy="2893100"/>
          </a:xfrm>
          <a:prstGeom prst="rect">
            <a:avLst/>
          </a:prstGeom>
          <a:noFill/>
        </p:spPr>
        <p:txBody>
          <a:bodyPr wrap="square" rtlCol="0">
            <a:spAutoFit/>
          </a:bodyPr>
          <a:lstStyle/>
          <a:p>
            <a:r>
              <a:rPr lang="en-US" sz="2600" dirty="0">
                <a:solidFill>
                  <a:schemeClr val="accent3">
                    <a:lumMod val="50000"/>
                  </a:schemeClr>
                </a:solidFill>
              </a:rPr>
              <a:t>Firm cannot replicate specialized suppliers’ incentives and, therefore, capability development</a:t>
            </a:r>
          </a:p>
          <a:p>
            <a:endParaRPr lang="en-US" sz="2600" dirty="0">
              <a:solidFill>
                <a:schemeClr val="accent3">
                  <a:lumMod val="50000"/>
                </a:schemeClr>
              </a:solidFill>
            </a:endParaRPr>
          </a:p>
          <a:p>
            <a:r>
              <a:rPr lang="en-US" sz="2600" dirty="0">
                <a:solidFill>
                  <a:schemeClr val="accent3">
                    <a:lumMod val="50000"/>
                  </a:schemeClr>
                </a:solidFill>
              </a:rPr>
              <a:t>Competition creates incentives to use external occupational HC</a:t>
            </a:r>
          </a:p>
          <a:p>
            <a:r>
              <a:rPr lang="en-US" sz="2600" dirty="0">
                <a:solidFill>
                  <a:schemeClr val="accent3">
                    <a:lumMod val="50000"/>
                  </a:schemeClr>
                </a:solidFill>
              </a:rPr>
              <a:t> </a:t>
            </a:r>
          </a:p>
          <a:p>
            <a:pPr marL="457200" indent="-457200">
              <a:buFont typeface="Arial" panose="020B0604020202020204" pitchFamily="34" charset="0"/>
              <a:buChar char="•"/>
            </a:pPr>
            <a:r>
              <a:rPr lang="en-US" sz="2600" dirty="0"/>
              <a:t>Negative consequences of potential errors are large</a:t>
            </a:r>
          </a:p>
          <a:p>
            <a:pPr marL="457200" indent="-457200">
              <a:buFont typeface="Arial" panose="020B0604020202020204" pitchFamily="34" charset="0"/>
              <a:buChar char="•"/>
            </a:pPr>
            <a:r>
              <a:rPr lang="en-US" sz="2600" dirty="0"/>
              <a:t>Perceived gains from using expert occupational HC are large</a:t>
            </a:r>
            <a:endParaRPr lang="en-US" dirty="0"/>
          </a:p>
        </p:txBody>
      </p:sp>
    </p:spTree>
    <p:extLst>
      <p:ext uri="{BB962C8B-B14F-4D97-AF65-F5344CB8AC3E}">
        <p14:creationId xmlns:p14="http://schemas.microsoft.com/office/powerpoint/2010/main" val="4234641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2105</TotalTime>
  <Words>1191</Words>
  <Application>Microsoft Office PowerPoint</Application>
  <PresentationFormat>Widescreen</PresentationFormat>
  <Paragraphs>132</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Firm-specific, industry-specific, and occupational human capital and the sourcing of knowledge work</vt:lpstr>
      <vt:lpstr>Research Question and Purpose</vt:lpstr>
      <vt:lpstr>Contributions</vt:lpstr>
      <vt:lpstr>Theory/Model</vt:lpstr>
      <vt:lpstr>Three Types of Human Capital (Castanias &amp; Helfat, 1991)</vt:lpstr>
      <vt:lpstr>Hypothesis 1 (Firm-Specific)</vt:lpstr>
      <vt:lpstr>Hypothesis 2 (Industry-specific)</vt:lpstr>
      <vt:lpstr>Hypothesis 3 (Firm/Industry interaction)</vt:lpstr>
      <vt:lpstr>Hypothesis 4 (Occupational)</vt:lpstr>
      <vt:lpstr>Hypothesis 5 (Contingency)</vt:lpstr>
      <vt:lpstr>Data Sample</vt:lpstr>
      <vt:lpstr>PowerPoint Presentation</vt:lpstr>
      <vt:lpstr>Conclusion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Ao</dc:creator>
  <cp:lastModifiedBy>Mahoney, Joseph T</cp:lastModifiedBy>
  <cp:revision>76</cp:revision>
  <cp:lastPrinted>2018-09-11T19:34:04Z</cp:lastPrinted>
  <dcterms:created xsi:type="dcterms:W3CDTF">2016-09-01T19:20:51Z</dcterms:created>
  <dcterms:modified xsi:type="dcterms:W3CDTF">2023-01-31T17:08:40Z</dcterms:modified>
</cp:coreProperties>
</file>